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6" r:id="rId2"/>
    <p:sldId id="257" r:id="rId3"/>
    <p:sldId id="307" r:id="rId4"/>
    <p:sldId id="331" r:id="rId5"/>
    <p:sldId id="308" r:id="rId6"/>
    <p:sldId id="309" r:id="rId7"/>
    <p:sldId id="332" r:id="rId8"/>
    <p:sldId id="259" r:id="rId9"/>
    <p:sldId id="310" r:id="rId10"/>
    <p:sldId id="333" r:id="rId11"/>
    <p:sldId id="335" r:id="rId12"/>
    <p:sldId id="336" r:id="rId13"/>
    <p:sldId id="337" r:id="rId14"/>
    <p:sldId id="339" r:id="rId15"/>
    <p:sldId id="340" r:id="rId16"/>
    <p:sldId id="341" r:id="rId17"/>
    <p:sldId id="342" r:id="rId18"/>
    <p:sldId id="334" r:id="rId19"/>
    <p:sldId id="311" r:id="rId20"/>
    <p:sldId id="345" r:id="rId21"/>
    <p:sldId id="346" r:id="rId22"/>
    <p:sldId id="312" r:id="rId23"/>
    <p:sldId id="344" r:id="rId24"/>
    <p:sldId id="347" r:id="rId25"/>
    <p:sldId id="349" r:id="rId26"/>
    <p:sldId id="348" r:id="rId27"/>
    <p:sldId id="313" r:id="rId28"/>
    <p:sldId id="350" r:id="rId29"/>
    <p:sldId id="351" r:id="rId30"/>
    <p:sldId id="352" r:id="rId31"/>
    <p:sldId id="353" r:id="rId32"/>
    <p:sldId id="267" r:id="rId33"/>
    <p:sldId id="270" r:id="rId34"/>
  </p:sldIdLst>
  <p:sldSz cx="18288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100000"/>
      </a:lnSpc>
      <a:spcBef>
        <a:spcPts val="0"/>
      </a:spcBef>
      <a:spcAft>
        <a:spcPts val="0"/>
      </a:spcAft>
      <a:buClrTx/>
      <a:buSzTx/>
      <a:buFontTx/>
      <a:buNone/>
      <a:tabLst/>
      <a:defRPr kumimoji="0" sz="5000" b="1" i="0" u="none" strike="noStrike" cap="none" spc="0" normalizeH="0" baseline="0">
        <a:ln>
          <a:noFill/>
        </a:ln>
        <a:solidFill>
          <a:srgbClr val="FFFFFF"/>
        </a:solidFill>
        <a:effectLst/>
        <a:uFillTx/>
        <a:latin typeface="+mj-lt"/>
        <a:ea typeface="+mj-ea"/>
        <a:cs typeface="+mj-cs"/>
        <a:sym typeface="Corporate S"/>
      </a:defRPr>
    </a:lvl1pPr>
    <a:lvl2pPr marL="0" marR="0" indent="457200" algn="l" defTabSz="2438338" rtl="0" fontAlgn="auto" latinLnBrk="0" hangingPunct="0">
      <a:lnSpc>
        <a:spcPct val="100000"/>
      </a:lnSpc>
      <a:spcBef>
        <a:spcPts val="0"/>
      </a:spcBef>
      <a:spcAft>
        <a:spcPts val="0"/>
      </a:spcAft>
      <a:buClrTx/>
      <a:buSzTx/>
      <a:buFontTx/>
      <a:buNone/>
      <a:tabLst/>
      <a:defRPr kumimoji="0" sz="5000" b="1" i="0" u="none" strike="noStrike" cap="none" spc="0" normalizeH="0" baseline="0">
        <a:ln>
          <a:noFill/>
        </a:ln>
        <a:solidFill>
          <a:srgbClr val="FFFFFF"/>
        </a:solidFill>
        <a:effectLst/>
        <a:uFillTx/>
        <a:latin typeface="+mj-lt"/>
        <a:ea typeface="+mj-ea"/>
        <a:cs typeface="+mj-cs"/>
        <a:sym typeface="Corporate S"/>
      </a:defRPr>
    </a:lvl2pPr>
    <a:lvl3pPr marL="0" marR="0" indent="914400" algn="l" defTabSz="2438338" rtl="0" fontAlgn="auto" latinLnBrk="0" hangingPunct="0">
      <a:lnSpc>
        <a:spcPct val="100000"/>
      </a:lnSpc>
      <a:spcBef>
        <a:spcPts val="0"/>
      </a:spcBef>
      <a:spcAft>
        <a:spcPts val="0"/>
      </a:spcAft>
      <a:buClrTx/>
      <a:buSzTx/>
      <a:buFontTx/>
      <a:buNone/>
      <a:tabLst/>
      <a:defRPr kumimoji="0" sz="5000" b="1" i="0" u="none" strike="noStrike" cap="none" spc="0" normalizeH="0" baseline="0">
        <a:ln>
          <a:noFill/>
        </a:ln>
        <a:solidFill>
          <a:srgbClr val="FFFFFF"/>
        </a:solidFill>
        <a:effectLst/>
        <a:uFillTx/>
        <a:latin typeface="+mj-lt"/>
        <a:ea typeface="+mj-ea"/>
        <a:cs typeface="+mj-cs"/>
        <a:sym typeface="Corporate S"/>
      </a:defRPr>
    </a:lvl3pPr>
    <a:lvl4pPr marL="0" marR="0" indent="1371600" algn="l" defTabSz="2438338" rtl="0" fontAlgn="auto" latinLnBrk="0" hangingPunct="0">
      <a:lnSpc>
        <a:spcPct val="100000"/>
      </a:lnSpc>
      <a:spcBef>
        <a:spcPts val="0"/>
      </a:spcBef>
      <a:spcAft>
        <a:spcPts val="0"/>
      </a:spcAft>
      <a:buClrTx/>
      <a:buSzTx/>
      <a:buFontTx/>
      <a:buNone/>
      <a:tabLst/>
      <a:defRPr kumimoji="0" sz="5000" b="1" i="0" u="none" strike="noStrike" cap="none" spc="0" normalizeH="0" baseline="0">
        <a:ln>
          <a:noFill/>
        </a:ln>
        <a:solidFill>
          <a:srgbClr val="FFFFFF"/>
        </a:solidFill>
        <a:effectLst/>
        <a:uFillTx/>
        <a:latin typeface="+mj-lt"/>
        <a:ea typeface="+mj-ea"/>
        <a:cs typeface="+mj-cs"/>
        <a:sym typeface="Corporate S"/>
      </a:defRPr>
    </a:lvl4pPr>
    <a:lvl5pPr marL="0" marR="0" indent="1828800" algn="l" defTabSz="2438338" rtl="0" fontAlgn="auto" latinLnBrk="0" hangingPunct="0">
      <a:lnSpc>
        <a:spcPct val="100000"/>
      </a:lnSpc>
      <a:spcBef>
        <a:spcPts val="0"/>
      </a:spcBef>
      <a:spcAft>
        <a:spcPts val="0"/>
      </a:spcAft>
      <a:buClrTx/>
      <a:buSzTx/>
      <a:buFontTx/>
      <a:buNone/>
      <a:tabLst/>
      <a:defRPr kumimoji="0" sz="5000" b="1" i="0" u="none" strike="noStrike" cap="none" spc="0" normalizeH="0" baseline="0">
        <a:ln>
          <a:noFill/>
        </a:ln>
        <a:solidFill>
          <a:srgbClr val="FFFFFF"/>
        </a:solidFill>
        <a:effectLst/>
        <a:uFillTx/>
        <a:latin typeface="+mj-lt"/>
        <a:ea typeface="+mj-ea"/>
        <a:cs typeface="+mj-cs"/>
        <a:sym typeface="Corporate S"/>
      </a:defRPr>
    </a:lvl5pPr>
    <a:lvl6pPr marL="0" marR="0" indent="2286000" algn="l" defTabSz="2438338" rtl="0" fontAlgn="auto" latinLnBrk="0" hangingPunct="0">
      <a:lnSpc>
        <a:spcPct val="100000"/>
      </a:lnSpc>
      <a:spcBef>
        <a:spcPts val="0"/>
      </a:spcBef>
      <a:spcAft>
        <a:spcPts val="0"/>
      </a:spcAft>
      <a:buClrTx/>
      <a:buSzTx/>
      <a:buFontTx/>
      <a:buNone/>
      <a:tabLst/>
      <a:defRPr kumimoji="0" sz="5000" b="1" i="0" u="none" strike="noStrike" cap="none" spc="0" normalizeH="0" baseline="0">
        <a:ln>
          <a:noFill/>
        </a:ln>
        <a:solidFill>
          <a:srgbClr val="FFFFFF"/>
        </a:solidFill>
        <a:effectLst/>
        <a:uFillTx/>
        <a:latin typeface="+mj-lt"/>
        <a:ea typeface="+mj-ea"/>
        <a:cs typeface="+mj-cs"/>
        <a:sym typeface="Corporate S"/>
      </a:defRPr>
    </a:lvl6pPr>
    <a:lvl7pPr marL="0" marR="0" indent="2743200" algn="l" defTabSz="2438338" rtl="0" fontAlgn="auto" latinLnBrk="0" hangingPunct="0">
      <a:lnSpc>
        <a:spcPct val="100000"/>
      </a:lnSpc>
      <a:spcBef>
        <a:spcPts val="0"/>
      </a:spcBef>
      <a:spcAft>
        <a:spcPts val="0"/>
      </a:spcAft>
      <a:buClrTx/>
      <a:buSzTx/>
      <a:buFontTx/>
      <a:buNone/>
      <a:tabLst/>
      <a:defRPr kumimoji="0" sz="5000" b="1" i="0" u="none" strike="noStrike" cap="none" spc="0" normalizeH="0" baseline="0">
        <a:ln>
          <a:noFill/>
        </a:ln>
        <a:solidFill>
          <a:srgbClr val="FFFFFF"/>
        </a:solidFill>
        <a:effectLst/>
        <a:uFillTx/>
        <a:latin typeface="+mj-lt"/>
        <a:ea typeface="+mj-ea"/>
        <a:cs typeface="+mj-cs"/>
        <a:sym typeface="Corporate S"/>
      </a:defRPr>
    </a:lvl7pPr>
    <a:lvl8pPr marL="0" marR="0" indent="3200400" algn="l" defTabSz="2438338" rtl="0" fontAlgn="auto" latinLnBrk="0" hangingPunct="0">
      <a:lnSpc>
        <a:spcPct val="100000"/>
      </a:lnSpc>
      <a:spcBef>
        <a:spcPts val="0"/>
      </a:spcBef>
      <a:spcAft>
        <a:spcPts val="0"/>
      </a:spcAft>
      <a:buClrTx/>
      <a:buSzTx/>
      <a:buFontTx/>
      <a:buNone/>
      <a:tabLst/>
      <a:defRPr kumimoji="0" sz="5000" b="1" i="0" u="none" strike="noStrike" cap="none" spc="0" normalizeH="0" baseline="0">
        <a:ln>
          <a:noFill/>
        </a:ln>
        <a:solidFill>
          <a:srgbClr val="FFFFFF"/>
        </a:solidFill>
        <a:effectLst/>
        <a:uFillTx/>
        <a:latin typeface="+mj-lt"/>
        <a:ea typeface="+mj-ea"/>
        <a:cs typeface="+mj-cs"/>
        <a:sym typeface="Corporate S"/>
      </a:defRPr>
    </a:lvl8pPr>
    <a:lvl9pPr marL="0" marR="0" indent="3657600" algn="l" defTabSz="2438338" rtl="0" fontAlgn="auto" latinLnBrk="0" hangingPunct="0">
      <a:lnSpc>
        <a:spcPct val="100000"/>
      </a:lnSpc>
      <a:spcBef>
        <a:spcPts val="0"/>
      </a:spcBef>
      <a:spcAft>
        <a:spcPts val="0"/>
      </a:spcAft>
      <a:buClrTx/>
      <a:buSzTx/>
      <a:buFontTx/>
      <a:buNone/>
      <a:tabLst/>
      <a:defRPr kumimoji="0" sz="5000" b="1" i="0" u="none" strike="noStrike" cap="none" spc="0" normalizeH="0" baseline="0">
        <a:ln>
          <a:noFill/>
        </a:ln>
        <a:solidFill>
          <a:srgbClr val="FFFFFF"/>
        </a:solidFill>
        <a:effectLst/>
        <a:uFillTx/>
        <a:latin typeface="+mj-lt"/>
        <a:ea typeface="+mj-ea"/>
        <a:cs typeface="+mj-cs"/>
        <a:sym typeface="Corporate 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PS" initials="KPS" lastIdx="1" clrIdx="0">
    <p:extLst>
      <p:ext uri="{19B8F6BF-5375-455C-9EA6-DF929625EA0E}">
        <p15:presenceInfo xmlns:p15="http://schemas.microsoft.com/office/powerpoint/2012/main" userId="KP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737" autoAdjust="0"/>
  </p:normalViewPr>
  <p:slideViewPr>
    <p:cSldViewPr snapToGrid="0">
      <p:cViewPr varScale="1">
        <p:scale>
          <a:sx n="43" d="100"/>
          <a:sy n="43" d="100"/>
        </p:scale>
        <p:origin x="233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xfrm>
            <a:off x="1143000" y="685800"/>
            <a:ext cx="4572000" cy="3429000"/>
          </a:xfrm>
          <a:prstGeom prst="rect">
            <a:avLst/>
          </a:prstGeom>
        </p:spPr>
        <p:txBody>
          <a:bodyPr/>
          <a:lstStyle/>
          <a:p>
            <a:endParaRPr/>
          </a:p>
        </p:txBody>
      </p:sp>
      <p:sp>
        <p:nvSpPr>
          <p:cNvPr id="156" name="Shape 15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550374148"/>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Tree>
    <p:extLst>
      <p:ext uri="{BB962C8B-B14F-4D97-AF65-F5344CB8AC3E}">
        <p14:creationId xmlns:p14="http://schemas.microsoft.com/office/powerpoint/2010/main" val="2748415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hr-HR" sz="1800" i="1"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hr-HR" sz="1800" i="1" dirty="0">
                <a:effectLst/>
                <a:latin typeface="Calibri" panose="020F0502020204030204" pitchFamily="34" charset="0"/>
                <a:ea typeface="Calibri" panose="020F0502020204030204" pitchFamily="34" charset="0"/>
                <a:cs typeface="Times New Roman" panose="02020603050405020304" pitchFamily="18" charset="0"/>
              </a:rPr>
              <a:t>Nepoštene trgovačke prakse</a:t>
            </a:r>
            <a:r>
              <a:rPr lang="hr-HR" sz="1800" dirty="0">
                <a:effectLst/>
                <a:latin typeface="Calibri" panose="020F0502020204030204" pitchFamily="34" charset="0"/>
                <a:ea typeface="Calibri" panose="020F0502020204030204" pitchFamily="34" charset="0"/>
                <a:cs typeface="Times New Roman" panose="02020603050405020304" pitchFamily="18" charset="0"/>
              </a:rPr>
              <a:t> su ugovorne odredbe i/ili poslovne prakse koje u vezi s prodajom poljoprivrednih i prehrambenih proizvoda dobavljaču jednostrano nametne kupac, koristeći svoju značajnu pregovaračku snagu u odnosu na dobavljača, a suprotno načelima savjesnosti i poštenja, načelu ravnopravnosti ugovornih strana, načelu jednake vrijednosti činidaba i dobroj poslovnoj praksi u proizvodnji i/ili trgovini poljoprivrednim ili prehrambenim proizvodima, odnosno koje nisu u skladu s odredbama članaka 4. do 12. Zakona.</a:t>
            </a:r>
          </a:p>
          <a:p>
            <a:endParaRPr lang="hr-HR" dirty="0"/>
          </a:p>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hr-HR" sz="1800" dirty="0">
                <a:effectLst/>
                <a:latin typeface="Calibri" panose="020F0502020204030204" pitchFamily="34" charset="0"/>
                <a:ea typeface="Calibri" panose="020F0502020204030204" pitchFamily="34" charset="0"/>
                <a:cs typeface="Times New Roman" panose="02020603050405020304" pitchFamily="18" charset="0"/>
              </a:rPr>
              <a:t> </a:t>
            </a:r>
            <a:r>
              <a:rPr lang="hr-HR" sz="1800" i="1" dirty="0">
                <a:solidFill>
                  <a:srgbClr val="484848"/>
                </a:solidFill>
                <a:effectLst/>
                <a:latin typeface="Calibri" panose="020F0502020204030204" pitchFamily="34" charset="0"/>
                <a:ea typeface="Times New Roman" panose="02020603050405020304" pitchFamily="18" charset="0"/>
                <a:cs typeface="Calibri" panose="020F0502020204030204" pitchFamily="34" charset="0"/>
              </a:rPr>
              <a:t>Lanac opskrbe poljoprivrednim i prehrambenim proizvodima </a:t>
            </a:r>
            <a:r>
              <a:rPr lang="hr-HR" sz="1800" dirty="0">
                <a:solidFill>
                  <a:srgbClr val="484848"/>
                </a:solidFill>
                <a:effectLst/>
                <a:latin typeface="Calibri" panose="020F0502020204030204" pitchFamily="34" charset="0"/>
                <a:ea typeface="Times New Roman" panose="02020603050405020304" pitchFamily="18" charset="0"/>
                <a:cs typeface="Calibri" panose="020F0502020204030204" pitchFamily="34" charset="0"/>
              </a:rPr>
              <a:t>obuhvaća sve sudionike u proizvodnji, preradi i trgovini poljoprivrednim ili prehrambenim proizvodima, i to: proizvođače, kupce na veliko i kupce na malo koji u ugovornim odnosima mogu biti dobavljači ili kupci, osobe koje obavljaju ugostiteljsku djelatnost te javna tijela kao kupce.</a:t>
            </a:r>
            <a:endParaRPr lang="hr-H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hr-HR" dirty="0"/>
          </a:p>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solidFill>
                  <a:srgbClr val="484848"/>
                </a:solidFill>
                <a:effectLst/>
                <a:latin typeface="Calibri" panose="020F0502020204030204" pitchFamily="34" charset="0"/>
                <a:ea typeface="Times New Roman" panose="02020603050405020304" pitchFamily="18" charset="0"/>
                <a:cs typeface="Calibri" panose="020F0502020204030204" pitchFamily="34" charset="0"/>
              </a:rPr>
              <a:t>3</a:t>
            </a:r>
            <a:r>
              <a:rPr lang="hr-HR" sz="1800" i="1" dirty="0">
                <a:effectLst/>
                <a:latin typeface="Calibri" panose="020F0502020204030204" pitchFamily="34" charset="0"/>
                <a:ea typeface="Calibri" panose="020F0502020204030204" pitchFamily="34" charset="0"/>
                <a:cs typeface="Times New Roman" panose="02020603050405020304" pitchFamily="18" charset="0"/>
              </a:rPr>
              <a:t>Kupac</a:t>
            </a:r>
            <a:r>
              <a:rPr lang="hr-HR" sz="1800" dirty="0">
                <a:effectLst/>
                <a:latin typeface="Calibri" panose="020F0502020204030204" pitchFamily="34" charset="0"/>
                <a:ea typeface="Calibri" panose="020F0502020204030204" pitchFamily="34" charset="0"/>
                <a:cs typeface="Times New Roman" panose="02020603050405020304" pitchFamily="18" charset="0"/>
              </a:rPr>
              <a:t> je svaka fizička ili pravna osoba, neovisno o poslovnom nastanu te osobe, ili svako javno tijelo u Europskoj uniji, odnosno svako javnopravno tijelo definirano u skladu s propisima kojima se uređuju upravni sporovi, koja kupuje poljoprivredne i prehrambene proizvode; pojam »kupac« može obuhvaćati skupinu takvih fizičkih i pravnih osoba</a:t>
            </a:r>
          </a:p>
          <a:p>
            <a:endParaRPr lang="hr-HR" dirty="0"/>
          </a:p>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4</a:t>
            </a:r>
            <a:r>
              <a:rPr lang="hr-HR" sz="1800" i="1" dirty="0">
                <a:effectLst/>
                <a:latin typeface="Calibri" panose="020F0502020204030204" pitchFamily="34" charset="0"/>
                <a:ea typeface="Calibri" panose="020F0502020204030204" pitchFamily="34" charset="0"/>
                <a:cs typeface="Times New Roman" panose="02020603050405020304" pitchFamily="18" charset="0"/>
              </a:rPr>
              <a:t> Dobavljač</a:t>
            </a:r>
            <a:r>
              <a:rPr lang="hr-HR" sz="1800" dirty="0">
                <a:effectLst/>
                <a:latin typeface="Calibri" panose="020F0502020204030204" pitchFamily="34" charset="0"/>
                <a:ea typeface="Calibri" panose="020F0502020204030204" pitchFamily="34" charset="0"/>
                <a:cs typeface="Times New Roman" panose="02020603050405020304" pitchFamily="18" charset="0"/>
              </a:rPr>
              <a:t> je poljoprivredni proizvođač ili svaka fizička ili pravna osoba, neovisno o njihovu mjestu poslovnog </a:t>
            </a:r>
            <a:r>
              <a:rPr lang="hr-HR" sz="1800" dirty="0" err="1">
                <a:effectLst/>
                <a:latin typeface="Calibri" panose="020F0502020204030204" pitchFamily="34" charset="0"/>
                <a:ea typeface="Calibri" panose="020F0502020204030204" pitchFamily="34" charset="0"/>
                <a:cs typeface="Times New Roman" panose="02020603050405020304" pitchFamily="18" charset="0"/>
              </a:rPr>
              <a:t>nastana</a:t>
            </a:r>
            <a:r>
              <a:rPr lang="hr-HR" sz="1800" dirty="0">
                <a:effectLst/>
                <a:latin typeface="Calibri" panose="020F0502020204030204" pitchFamily="34" charset="0"/>
                <a:ea typeface="Calibri" panose="020F0502020204030204" pitchFamily="34" charset="0"/>
                <a:cs typeface="Times New Roman" panose="02020603050405020304" pitchFamily="18" charset="0"/>
              </a:rPr>
              <a:t>, koji prodaje poljoprivredne i prehrambene proizvode; pojam »dobavljač« može obuhvaćati skupinu takvih poljoprivrednih proizvođača ili skupinu takvih fizičkih i pravnih osoba kao što su organizacije proizvođača, organizacije dobavljača i udruženja takvih organizacija.</a:t>
            </a:r>
          </a:p>
          <a:p>
            <a:endParaRPr lang="hr-HR" dirty="0"/>
          </a:p>
        </p:txBody>
      </p:sp>
    </p:spTree>
    <p:extLst>
      <p:ext uri="{BB962C8B-B14F-4D97-AF65-F5344CB8AC3E}">
        <p14:creationId xmlns:p14="http://schemas.microsoft.com/office/powerpoint/2010/main" val="2268955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5</a:t>
            </a:r>
            <a:r>
              <a:rPr lang="hr-HR" sz="1800" i="1" dirty="0">
                <a:effectLst/>
                <a:latin typeface="Calibri" panose="020F0502020204030204" pitchFamily="34" charset="0"/>
                <a:ea typeface="Calibri" panose="020F0502020204030204" pitchFamily="34" charset="0"/>
                <a:cs typeface="Times New Roman" panose="02020603050405020304" pitchFamily="18" charset="0"/>
              </a:rPr>
              <a:t> Preuzima se Direktiva (EU) 2019/633 Europskog parlamenta i Vijeća od 17. travnja 2019. o nepoštenim trgovačkim praksama u odnosima među poduzećima u lancu opskrbe poljoprivrednim i prehrambenim proizvodima (SL L 111, 25. 4. 2019.).</a:t>
            </a:r>
            <a:endParaRPr lang="hr-H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hr-HR" dirty="0"/>
          </a:p>
        </p:txBody>
      </p:sp>
    </p:spTree>
    <p:extLst>
      <p:ext uri="{BB962C8B-B14F-4D97-AF65-F5344CB8AC3E}">
        <p14:creationId xmlns:p14="http://schemas.microsoft.com/office/powerpoint/2010/main" val="125596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800" i="1" baseline="30000" dirty="0">
                <a:effectLst/>
                <a:latin typeface="Calibri" panose="020F0502020204030204" pitchFamily="34" charset="0"/>
                <a:ea typeface="Calibri" panose="020F0502020204030204" pitchFamily="34" charset="0"/>
                <a:cs typeface="Times New Roman" panose="02020603050405020304" pitchFamily="18" charset="0"/>
              </a:rPr>
              <a:t>6</a:t>
            </a:r>
            <a:r>
              <a:rPr lang="hr-HR" sz="1800" i="1" dirty="0">
                <a:effectLst/>
                <a:latin typeface="Calibri" panose="020F0502020204030204" pitchFamily="34" charset="0"/>
                <a:ea typeface="Calibri" panose="020F0502020204030204" pitchFamily="34" charset="0"/>
                <a:cs typeface="Times New Roman" panose="02020603050405020304" pitchFamily="18" charset="0"/>
              </a:rPr>
              <a:t>Poljoprivredni i prehrambeni proizvodi</a:t>
            </a:r>
            <a:r>
              <a:rPr lang="hr-HR" sz="1800" dirty="0">
                <a:effectLst/>
                <a:latin typeface="Calibri" panose="020F0502020204030204" pitchFamily="34" charset="0"/>
                <a:ea typeface="Calibri" panose="020F0502020204030204" pitchFamily="34" charset="0"/>
                <a:cs typeface="Times New Roman" panose="02020603050405020304" pitchFamily="18" charset="0"/>
              </a:rPr>
              <a:t> su proizvodi navedeni u Prilogu I. Ugovora o funkcioniranju Europske unije, kao i proizvodi koji nisu navedeni u tom Prilogu, ali su prerađeni za upotrebu kao poljoprivredni i prehrambeni proizvodi s pomoću proizvoda navedenih u tom Prilogu, uključujući i sve proizvode obuhvaćene pojmom »poljoprivredni i prehrambeni proizvodi « u skladu s člankom 2. stavkom 1. Uredbe (EZ) br. 178/2002 Europskog parlamenta i Vijeća od 28. siječnja 2002. o utvrđivanju općih načela i uvjeta zakona o poljoprivrednim i prehrambenim proizvodima, osnivanju Europske agencije za sigurnost poljoprivrednih i prehrambenih proizvoda te utvrđivanju postupaka u područjima sigurnosti poljoprivrednih i prehrambenih proizvoda (SL 31, 1. 2. 2002.)</a:t>
            </a:r>
          </a:p>
          <a:p>
            <a:r>
              <a:rPr lang="hr-HR" sz="1800" i="1" dirty="0">
                <a:effectLst/>
                <a:latin typeface="Calibri" panose="020F0502020204030204" pitchFamily="34" charset="0"/>
                <a:ea typeface="Calibri" panose="020F0502020204030204" pitchFamily="34" charset="0"/>
                <a:cs typeface="Times New Roman" panose="02020603050405020304" pitchFamily="18" charset="0"/>
              </a:rPr>
              <a:t>Pokvarljivi poljoprivredni i prehrambeni proizvodi</a:t>
            </a:r>
            <a:r>
              <a:rPr lang="hr-HR" sz="1800" dirty="0">
                <a:effectLst/>
                <a:latin typeface="Calibri" panose="020F0502020204030204" pitchFamily="34" charset="0"/>
                <a:ea typeface="Calibri" panose="020F0502020204030204" pitchFamily="34" charset="0"/>
                <a:cs typeface="Times New Roman" panose="02020603050405020304" pitchFamily="18" charset="0"/>
              </a:rPr>
              <a:t> su svježe voće, svježe povrće, jaja, svježe meso, svježa riba, sirovo mlijeko, svježe mlijeko, svježi sirevi, fermentirani mliječni proizvodi, kruh i svježi pekarski proizvodi, svježi kolači te ostali poljoprivredni i prehrambeni proizvodi koji zbog svoje prirode ili u fazi prerade u kojoj se nalaze postaju neprikladni za prodaju u roku od 30 dana nakon berbe, proizvodnje ili prerade (u daljnjem tekstu: pokvarljivi proizvodi)</a:t>
            </a:r>
          </a:p>
          <a:p>
            <a:r>
              <a:rPr lang="hr-HR" sz="1800" i="1" dirty="0">
                <a:effectLst/>
                <a:latin typeface="Calibri" panose="020F0502020204030204" pitchFamily="34" charset="0"/>
                <a:ea typeface="Calibri" panose="020F0502020204030204" pitchFamily="34" charset="0"/>
                <a:cs typeface="Times New Roman" panose="02020603050405020304" pitchFamily="18" charset="0"/>
              </a:rPr>
              <a:t>Primarni poljoprivredni proizvod</a:t>
            </a:r>
            <a:r>
              <a:rPr lang="hr-HR" sz="1800" dirty="0">
                <a:effectLst/>
                <a:latin typeface="Calibri" panose="020F0502020204030204" pitchFamily="34" charset="0"/>
                <a:ea typeface="Calibri" panose="020F0502020204030204" pitchFamily="34" charset="0"/>
                <a:cs typeface="Times New Roman" panose="02020603050405020304" pitchFamily="18" charset="0"/>
              </a:rPr>
              <a:t> je proizvod koji je nastao kao rezultat proizvodnje, obrađivanja ili uzgoja, uključujući žetvu, berbu ili pobiranje plodova, mužnju i uzgoj životinja prije klanja, kao i lov, ribolov te sakupljanje divljih plodova i biljaka</a:t>
            </a:r>
          </a:p>
          <a:p>
            <a:r>
              <a:rPr lang="hr-HR" sz="1800" i="1" dirty="0">
                <a:effectLst/>
                <a:latin typeface="Calibri" panose="020F0502020204030204" pitchFamily="34" charset="0"/>
                <a:ea typeface="Calibri" panose="020F0502020204030204" pitchFamily="34" charset="0"/>
                <a:cs typeface="Times New Roman" panose="02020603050405020304" pitchFamily="18" charset="0"/>
              </a:rPr>
              <a:t>Proizvodno i tržišno osjetljivi poljoprivredni i prehrambeni proizvodi</a:t>
            </a:r>
            <a:r>
              <a:rPr lang="hr-HR" sz="1800" dirty="0">
                <a:effectLst/>
                <a:latin typeface="Calibri" panose="020F0502020204030204" pitchFamily="34" charset="0"/>
                <a:ea typeface="Calibri" panose="020F0502020204030204" pitchFamily="34" charset="0"/>
                <a:cs typeface="Times New Roman" panose="02020603050405020304" pitchFamily="18" charset="0"/>
              </a:rPr>
              <a:t> jesu mlijeko i mliječni proizvodi, svježe goveđe/teleće, svinjsko i meso peradi, jaja, svježe voće i povrće, brašno i kruh, šećer, biljna ulja u prehrani</a:t>
            </a:r>
          </a:p>
          <a:p>
            <a:pPr>
              <a:lnSpc>
                <a:spcPct val="107000"/>
              </a:lnSpc>
              <a:spcAft>
                <a:spcPts val="80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Popis poljoprivrednih i prehrambenih proizvoda, popis pokvarljivih proizvoda te popis proizvodno i tržišno osjetljivih poljoprivrednih i prehrambenih proizvoda Pravilnikom (NN 93/21, 130/21) propisao ministar</a:t>
            </a:r>
          </a:p>
          <a:p>
            <a:endParaRPr lang="hr-HR" dirty="0"/>
          </a:p>
        </p:txBody>
      </p:sp>
    </p:spTree>
    <p:extLst>
      <p:ext uri="{BB962C8B-B14F-4D97-AF65-F5344CB8AC3E}">
        <p14:creationId xmlns:p14="http://schemas.microsoft.com/office/powerpoint/2010/main" val="2228378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7</a:t>
            </a:r>
            <a:r>
              <a:rPr lang="hr-HR" sz="1800" i="1" dirty="0">
                <a:effectLst/>
                <a:latin typeface="Calibri" panose="020F0502020204030204" pitchFamily="34" charset="0"/>
                <a:ea typeface="Calibri" panose="020F0502020204030204" pitchFamily="34" charset="0"/>
                <a:cs typeface="Times New Roman" panose="02020603050405020304" pitchFamily="18" charset="0"/>
              </a:rPr>
              <a:t> Povezana društva</a:t>
            </a:r>
            <a:r>
              <a:rPr lang="hr-HR" sz="1800" dirty="0">
                <a:effectLst/>
                <a:latin typeface="Calibri" panose="020F0502020204030204" pitchFamily="34" charset="0"/>
                <a:ea typeface="Calibri" panose="020F0502020204030204" pitchFamily="34" charset="0"/>
                <a:cs typeface="Times New Roman" panose="02020603050405020304" pitchFamily="18" charset="0"/>
              </a:rPr>
              <a:t> su društva uređena općim propisima o trgovačkim društvima, pojmom poduzetnika pod kontrolom drugog poduzetnika uređenog općim propisom o zaštiti tržišnog natjecanja, uključujući društva koja neku od takvih povezanosti ostvaruju kroz fizičku osobu ili grupu fizičkih osoba koje djeluju zajednički u skladu s člankom 3. Priloga Preporuke Komisije 2003/361/EZ od 6. svibnja 2003. vezano uz definicije </a:t>
            </a:r>
            <a:r>
              <a:rPr lang="hr-HR" sz="1800" dirty="0" err="1">
                <a:effectLst/>
                <a:latin typeface="Calibri" panose="020F0502020204030204" pitchFamily="34" charset="0"/>
                <a:ea typeface="Calibri" panose="020F0502020204030204" pitchFamily="34" charset="0"/>
                <a:cs typeface="Times New Roman" panose="02020603050405020304" pitchFamily="18" charset="0"/>
              </a:rPr>
              <a:t>mikropoduzeća</a:t>
            </a:r>
            <a:r>
              <a:rPr lang="hr-HR" sz="1800" dirty="0">
                <a:effectLst/>
                <a:latin typeface="Calibri" panose="020F0502020204030204" pitchFamily="34" charset="0"/>
                <a:ea typeface="Calibri" panose="020F0502020204030204" pitchFamily="34" charset="0"/>
                <a:cs typeface="Times New Roman" panose="02020603050405020304" pitchFamily="18" charset="0"/>
              </a:rPr>
              <a:t>, malih i srednjih poduzeća (SL L 124, 20. 5. 2003.; u daljnjem tekstu: Prilog Preporuke Komisije)</a:t>
            </a:r>
          </a:p>
          <a:p>
            <a:endParaRPr lang="hr-HR" dirty="0"/>
          </a:p>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8</a:t>
            </a:r>
            <a:r>
              <a:rPr lang="hr-HR" sz="1800" dirty="0">
                <a:effectLst/>
                <a:latin typeface="Calibri" panose="020F0502020204030204" pitchFamily="34" charset="0"/>
                <a:ea typeface="Calibri" panose="020F0502020204030204" pitchFamily="34" charset="0"/>
                <a:cs typeface="Times New Roman" panose="02020603050405020304" pitchFamily="18" charset="0"/>
              </a:rPr>
              <a:t> Dobiveni zbroj ukupnih prihoda kupca i s njim povezanih društava umanjuje se za iznos prihoda ostvarenih prodajom robe odnosno pružanjem usluga </a:t>
            </a:r>
            <a:r>
              <a:rPr lang="hr-HR" sz="1800" i="1" dirty="0">
                <a:effectLst/>
                <a:latin typeface="Calibri" panose="020F0502020204030204" pitchFamily="34" charset="0"/>
                <a:ea typeface="Calibri" panose="020F0502020204030204" pitchFamily="34" charset="0"/>
                <a:cs typeface="Times New Roman" panose="02020603050405020304" pitchFamily="18" charset="0"/>
              </a:rPr>
              <a:t>između tog kupca i s njim povezanih društava</a:t>
            </a:r>
            <a:r>
              <a:rPr lang="hr-HR" sz="1800" dirty="0">
                <a:effectLst/>
                <a:latin typeface="Calibri" panose="020F0502020204030204" pitchFamily="34" charset="0"/>
                <a:ea typeface="Calibri" panose="020F0502020204030204" pitchFamily="34" charset="0"/>
                <a:cs typeface="Times New Roman" panose="02020603050405020304" pitchFamily="18" charset="0"/>
              </a:rPr>
              <a:t>, a iznos ukupnog godišnjeg prihoda računa se </a:t>
            </a:r>
            <a:r>
              <a:rPr lang="hr-HR" sz="1800" i="1" dirty="0">
                <a:effectLst/>
                <a:latin typeface="Calibri" panose="020F0502020204030204" pitchFamily="34" charset="0"/>
                <a:ea typeface="Calibri" panose="020F0502020204030204" pitchFamily="34" charset="0"/>
                <a:cs typeface="Times New Roman" panose="02020603050405020304" pitchFamily="18" charset="0"/>
              </a:rPr>
              <a:t>bez poreza na dodanu vrijednost</a:t>
            </a:r>
            <a:r>
              <a:rPr lang="hr-HR" sz="1800" dirty="0">
                <a:effectLst/>
                <a:latin typeface="Calibri" panose="020F0502020204030204" pitchFamily="34" charset="0"/>
                <a:ea typeface="Calibri" panose="020F0502020204030204" pitchFamily="34" charset="0"/>
                <a:cs typeface="Times New Roman" panose="02020603050405020304" pitchFamily="18" charset="0"/>
              </a:rPr>
              <a:t> i ostalih neizravnih poreza.</a:t>
            </a:r>
          </a:p>
          <a:p>
            <a:endParaRPr lang="hr-HR" dirty="0"/>
          </a:p>
        </p:txBody>
      </p:sp>
    </p:spTree>
    <p:extLst>
      <p:ext uri="{BB962C8B-B14F-4D97-AF65-F5344CB8AC3E}">
        <p14:creationId xmlns:p14="http://schemas.microsoft.com/office/powerpoint/2010/main" val="1590910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9</a:t>
            </a:r>
            <a:r>
              <a:rPr lang="hr-HR" sz="1800" dirty="0">
                <a:effectLst/>
                <a:latin typeface="Calibri" panose="020F0502020204030204" pitchFamily="34" charset="0"/>
                <a:ea typeface="Calibri" panose="020F0502020204030204" pitchFamily="34" charset="0"/>
                <a:cs typeface="Times New Roman" panose="02020603050405020304" pitchFamily="18" charset="0"/>
              </a:rPr>
              <a:t> Ovom zabranom ne dovode se u pitanje:</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 posljedice zakašnjelih plaćanja i pravni lijekovi sukladno propisu kojim se uređuju rokovi ispunjenja novčanih obveza u poslovnim transakcijama i pravne posljedice zakašnjenja s ispunjenjem novčanih obveza koji se, odstupajući od razdoblja plaćanja utvrđenih sukladno propisu kojim se uređuju rokovi ispunjenja novčanih obveza u poslovnim transakcijama i pravne posljedice zakašnjenja s ispunjenjem novčanih obveza, primjenjuju na temelju razdoblja plaćanja utvrđenih u ovom Zakonu</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 mogućnost da se kupac i dobavljač dogovore o klauzuli o podjeli vrijednosti u smislu članka 172.a Uredbe (EU) br.  1308/2013 Europskog parlamenta i Vijeća od 17. prosinca 2013. o uspostavljanju zajedničke organizacije tržišta poljoprivrednih proizvoda i stavljanju izvan snage uredbi Vijeća (EEZ) br. 922/72, (EEZ) br. 234/79, (EZ) br. 1037/2001 i (EZ) br. 1234/2007 (u daljnjem tekstu: Uredba (EU) br. 1308/2013).</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Ova zabrana ne primjenjuje se na plaćanja:</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 kupca dobavljaču ako su takva plaćanja izvršena u okviru programa u školama na temelju članka 23. Uredbe (EU) br. 1308/2013</a:t>
            </a:r>
          </a:p>
          <a:p>
            <a:pPr>
              <a:lnSpc>
                <a:spcPct val="107000"/>
              </a:lnSpc>
              <a:spcAft>
                <a:spcPts val="80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 javnih subjekata koji pružaju zdravstvenu skrb u smislu zakona kojim se uređuju rokovi ispunjenja novčanih obveza u poslovnim transakcijama i pravne posljedice zakašnjenja s ispunjenjem novčanih obveza.</a:t>
            </a:r>
          </a:p>
          <a:p>
            <a:endParaRPr lang="hr-HR" dirty="0"/>
          </a:p>
        </p:txBody>
      </p:sp>
    </p:spTree>
    <p:extLst>
      <p:ext uri="{BB962C8B-B14F-4D97-AF65-F5344CB8AC3E}">
        <p14:creationId xmlns:p14="http://schemas.microsoft.com/office/powerpoint/2010/main" val="276250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10</a:t>
            </a:r>
            <a:r>
              <a:rPr lang="hr-HR" sz="1800" dirty="0">
                <a:effectLst/>
                <a:latin typeface="Calibri" panose="020F0502020204030204" pitchFamily="34" charset="0"/>
                <a:ea typeface="Calibri" panose="020F0502020204030204" pitchFamily="34" charset="0"/>
                <a:cs typeface="Times New Roman" panose="02020603050405020304" pitchFamily="18" charset="0"/>
              </a:rPr>
              <a:t> Primjerice, uklanjanjem proizvoda iz ponude, smanjenjem količina naručenih proizvoda, prekidom pružanja određenih usluga koje kupac pruža dobavljaču poput marketinga ili promidžbe i sl. ako dobavljač ostvaruje svoja ugovorna ili zakonska prava, među ostalim podnošenjem zahtjeva ili predstavke provedbenim tijelima država članica Europske unije ili suradnjom s tim tijelima tijekom postupka.</a:t>
            </a:r>
          </a:p>
        </p:txBody>
      </p:sp>
    </p:spTree>
    <p:extLst>
      <p:ext uri="{BB962C8B-B14F-4D97-AF65-F5344CB8AC3E}">
        <p14:creationId xmlns:p14="http://schemas.microsoft.com/office/powerpoint/2010/main" val="3770167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11</a:t>
            </a:r>
            <a:r>
              <a:rPr lang="hr-HR" sz="1800" i="1" dirty="0">
                <a:effectLst/>
                <a:latin typeface="Calibri" panose="020F0502020204030204" pitchFamily="34" charset="0"/>
                <a:ea typeface="Calibri" panose="020F0502020204030204" pitchFamily="34" charset="0"/>
                <a:cs typeface="Times New Roman" panose="02020603050405020304" pitchFamily="18" charset="0"/>
              </a:rPr>
              <a:t>Nabavna cijena</a:t>
            </a:r>
            <a:r>
              <a:rPr lang="hr-HR" sz="1800" dirty="0">
                <a:effectLst/>
                <a:latin typeface="Calibri" panose="020F0502020204030204" pitchFamily="34" charset="0"/>
                <a:ea typeface="Calibri" panose="020F0502020204030204" pitchFamily="34" charset="0"/>
                <a:cs typeface="Times New Roman" panose="02020603050405020304" pitchFamily="18" charset="0"/>
              </a:rPr>
              <a:t> je jedinična cijena dobavljača po kojoj se kupuje poljoprivredni ili prehrambeni proizvod, umanjena za sve rabate ili popuste iskazane isključivo na računu te uvećana za zavisne troškove koji su vezani za nabavu tog proizvoda. Zavisni troškovi u pravilu uključuju troškove prijevoza, osiguranja, špedicije i carine</a:t>
            </a:r>
          </a:p>
          <a:p>
            <a:endParaRPr lang="hr-HR" dirty="0"/>
          </a:p>
        </p:txBody>
      </p:sp>
    </p:spTree>
    <p:extLst>
      <p:ext uri="{BB962C8B-B14F-4D97-AF65-F5344CB8AC3E}">
        <p14:creationId xmlns:p14="http://schemas.microsoft.com/office/powerpoint/2010/main" val="1921820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12</a:t>
            </a:r>
            <a:r>
              <a:rPr lang="hr-HR" sz="1800" dirty="0">
                <a:effectLst/>
                <a:latin typeface="Calibri" panose="020F0502020204030204" pitchFamily="34" charset="0"/>
                <a:ea typeface="Calibri" panose="020F0502020204030204" pitchFamily="34" charset="0"/>
                <a:cs typeface="Times New Roman" panose="02020603050405020304" pitchFamily="18" charset="0"/>
              </a:rPr>
              <a:t> Praksa se neće smatrati nepoštenom ako dobavljač od kupca izričito traži smještaj svog poljoprivrednog i prehrambenog proizvoda na određenoj polici u prodajnom mjestu kupca, a plaćanje te naknade mora se temeljiti na objektivnim i razumnim procjenama.</a:t>
            </a:r>
          </a:p>
          <a:p>
            <a:endParaRPr lang="hr-HR" dirty="0"/>
          </a:p>
          <a:p>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13</a:t>
            </a:r>
            <a:r>
              <a:rPr lang="hr-HR" sz="1800" dirty="0">
                <a:effectLst/>
                <a:latin typeface="Calibri" panose="020F0502020204030204" pitchFamily="34" charset="0"/>
                <a:ea typeface="Calibri" panose="020F0502020204030204" pitchFamily="34" charset="0"/>
                <a:cs typeface="Times New Roman" panose="02020603050405020304" pitchFamily="18" charset="0"/>
              </a:rPr>
              <a:t>Praksa se neće smatrati nepoštenom ako dobavljač izričito zahtijeva provođenje promidžbe od strane kupca i ako kupac prije promidžbe navede razdoblje promidžbe i očekivanu količinu poljoprivrednih i prehrambenih proizvoda koju treba naručiti po sniženoj cijeni, a pritom samo u slučaju proizvodno i tržišno osjetljivih poljoprivrednih i prehrambenih proizvoda postoji i dodatna obveza kupca da nakon završetka razdoblja promidžbe dostavi dobavljaču podatke o količinama prodanih proizvodno i tržišno osjetljivih poljoprivrednih i prehrambenih proizvoda po akcijskoj cijeni pa u slučaju da je dobavljač kupcu isporučio veću količinu tih proizvoda po akcijskoj cijeni od količine koja je u promotivnom razdoblju prodana potrošačima, kupac razliku u količini više isporučenih, a neprodanih proizvodno i tržišno osjetljivih poljoprivrednih i prehrambenih proizvoda mora platiti dobavljaču po redovitoj cijeni.</a:t>
            </a:r>
          </a:p>
          <a:p>
            <a:endParaRPr lang="hr-HR" sz="1800" dirty="0">
              <a:effectLst/>
              <a:latin typeface="Calibri" panose="020F0502020204030204" pitchFamily="34" charset="0"/>
              <a:cs typeface="Times New Roman" panose="02020603050405020304" pitchFamily="18" charset="0"/>
            </a:endParaRPr>
          </a:p>
          <a:p>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14</a:t>
            </a:r>
            <a:r>
              <a:rPr lang="hr-HR" sz="1800" dirty="0">
                <a:effectLst/>
                <a:latin typeface="Calibri" panose="020F0502020204030204" pitchFamily="34" charset="0"/>
                <a:ea typeface="Calibri" panose="020F0502020204030204" pitchFamily="34" charset="0"/>
                <a:cs typeface="Times New Roman" panose="02020603050405020304" pitchFamily="18" charset="0"/>
              </a:rPr>
              <a:t>Praksa se neće smatrati nepoštenom ako oglašavanje poljoprivrednih i prehrambenih proizvoda koje provodi kupac izričito traži dobavljač od kupca, a plaćanje se mora temeljiti na objektivnim i razumnim procjenama.</a:t>
            </a:r>
          </a:p>
          <a:p>
            <a:endParaRPr lang="hr-HR" sz="1800" dirty="0">
              <a:effectLst/>
              <a:latin typeface="Calibri" panose="020F0502020204030204" pitchFamily="34" charset="0"/>
              <a:cs typeface="Times New Roman" panose="02020603050405020304" pitchFamily="18" charset="0"/>
            </a:endParaRPr>
          </a:p>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15</a:t>
            </a:r>
            <a:r>
              <a:rPr lang="hr-HR" sz="1800" dirty="0">
                <a:effectLst/>
                <a:latin typeface="Calibri" panose="020F0502020204030204" pitchFamily="34" charset="0"/>
                <a:ea typeface="Calibri" panose="020F0502020204030204" pitchFamily="34" charset="0"/>
                <a:cs typeface="Times New Roman" panose="02020603050405020304" pitchFamily="18" charset="0"/>
              </a:rPr>
              <a:t>Praksa se neće smatrati nepoštenom ako marketing poljoprivrednih i prehrambenih proizvoda koji provodi kupac izričito traži dobavljač od kupca, a plaćanje se mora temeljiti na objektivnim i razumnim procjenama.</a:t>
            </a:r>
          </a:p>
          <a:p>
            <a:pPr marL="0" marR="0" lvl="0" indent="0" defTabSz="457200" eaLnBrk="1" fontAlgn="auto" latinLnBrk="0" hangingPunct="1">
              <a:lnSpc>
                <a:spcPct val="117999"/>
              </a:lnSpc>
              <a:spcBef>
                <a:spcPts val="0"/>
              </a:spcBef>
              <a:spcAft>
                <a:spcPts val="0"/>
              </a:spcAft>
              <a:buClrTx/>
              <a:buSzTx/>
              <a:buFontTx/>
              <a:buNone/>
              <a:tabLst/>
              <a:defRPr/>
            </a:pPr>
            <a:endParaRPr lang="hr-H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16</a:t>
            </a:r>
            <a:r>
              <a:rPr lang="hr-HR" sz="1800" dirty="0">
                <a:effectLst/>
                <a:latin typeface="Calibri" panose="020F0502020204030204" pitchFamily="34" charset="0"/>
                <a:ea typeface="Calibri" panose="020F0502020204030204" pitchFamily="34" charset="0"/>
                <a:cs typeface="Times New Roman" panose="02020603050405020304" pitchFamily="18" charset="0"/>
              </a:rPr>
              <a:t>Praksa se neće smatrati nepoštenom ako dobavljač od kupca izričito traži podatke o izlazu poljoprivrednih i prehrambenih proizvoda dobavljača s blagajni na prodajnim mjestima kupca, a naknada se mora temeljiti na objektivnoj i razumnoj procjeni.</a:t>
            </a:r>
            <a:br>
              <a:rPr lang="hr-HR" sz="1800" dirty="0">
                <a:effectLst/>
                <a:latin typeface="Calibri" panose="020F0502020204030204" pitchFamily="34" charset="0"/>
                <a:ea typeface="Calibri" panose="020F0502020204030204" pitchFamily="34" charset="0"/>
                <a:cs typeface="Times New Roman" panose="02020603050405020304" pitchFamily="18" charset="0"/>
              </a:rPr>
            </a:br>
            <a:br>
              <a:rPr lang="hr-HR" sz="1800" dirty="0">
                <a:effectLst/>
                <a:latin typeface="Calibri" panose="020F0502020204030204" pitchFamily="34" charset="0"/>
                <a:ea typeface="Calibri" panose="020F0502020204030204" pitchFamily="34" charset="0"/>
                <a:cs typeface="Times New Roman" panose="02020603050405020304" pitchFamily="18" charset="0"/>
              </a:rPr>
            </a:b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17</a:t>
            </a:r>
            <a:r>
              <a:rPr lang="hr-HR" sz="1800" dirty="0">
                <a:effectLst/>
                <a:latin typeface="Calibri" panose="020F0502020204030204" pitchFamily="34" charset="0"/>
                <a:ea typeface="Calibri" panose="020F0502020204030204" pitchFamily="34" charset="0"/>
                <a:cs typeface="Times New Roman" panose="02020603050405020304" pitchFamily="18" charset="0"/>
              </a:rPr>
              <a:t>Praksa se neće smatrati nepoštenom ako su kazne izrečene kupcu posljedica nedostataka poljoprivrednih i prehrambenih proizvoda za koje je odgovoran dobavljač u smislu općeg propisa kojim se uređuju obvezni odnosi.</a:t>
            </a:r>
          </a:p>
          <a:p>
            <a:pPr marL="0" marR="0" lvl="0" indent="0" defTabSz="457200" eaLnBrk="1" fontAlgn="auto" latinLnBrk="0" hangingPunct="1">
              <a:lnSpc>
                <a:spcPct val="117999"/>
              </a:lnSpc>
              <a:spcBef>
                <a:spcPts val="0"/>
              </a:spcBef>
              <a:spcAft>
                <a:spcPts val="0"/>
              </a:spcAft>
              <a:buClrTx/>
              <a:buSzTx/>
              <a:buFontTx/>
              <a:buNone/>
              <a:tabLst/>
              <a:defRPr/>
            </a:pPr>
            <a:endParaRPr lang="hr-H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18</a:t>
            </a:r>
            <a:r>
              <a:rPr lang="hr-HR" sz="1800" dirty="0">
                <a:effectLst/>
                <a:latin typeface="Calibri" panose="020F0502020204030204" pitchFamily="34" charset="0"/>
                <a:ea typeface="Calibri" panose="020F0502020204030204" pitchFamily="34" charset="0"/>
                <a:cs typeface="Times New Roman" panose="02020603050405020304" pitchFamily="18" charset="0"/>
              </a:rPr>
              <a:t>Praksa se neće smatrati nepoštenom ako je riječ o poljoprivrednom i prehrambenom proizvodu koji dobavljač prvi put isporučuje kupcu ili o proizvodu za koji dobavljač izričito traži prodaju od strane kupca, a unaprijed je pisanim putem upozoren od kupca da zbog slabog obrtaja može doći do isteka roka trajanja toga proizvoda; ili ako je riječ o novom proizvodu za koji kupac i dobavljač pisanim putem dogovaraju trajanje probnog razdoblja do najviše 120 dana, a tijekom kojeg kupac ima pravo na povrat novog proizvoda.</a:t>
            </a:r>
          </a:p>
          <a:p>
            <a:pPr marL="0" marR="0" lvl="0" indent="0" defTabSz="457200" eaLnBrk="1" fontAlgn="auto" latinLnBrk="0" hangingPunct="1">
              <a:lnSpc>
                <a:spcPct val="117999"/>
              </a:lnSpc>
              <a:spcBef>
                <a:spcPts val="0"/>
              </a:spcBef>
              <a:spcAft>
                <a:spcPts val="0"/>
              </a:spcAft>
              <a:buClrTx/>
              <a:buSzTx/>
              <a:buFontTx/>
              <a:buNone/>
              <a:tabLst/>
              <a:defRPr/>
            </a:pPr>
            <a:endParaRPr lang="hr-H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defTabSz="457200" eaLnBrk="1" fontAlgn="auto" latinLnBrk="0" hangingPunct="1">
              <a:lnSpc>
                <a:spcPct val="117999"/>
              </a:lnSpc>
              <a:spcBef>
                <a:spcPts val="0"/>
              </a:spcBef>
              <a:spcAft>
                <a:spcPts val="0"/>
              </a:spcAft>
              <a:buClrTx/>
              <a:buSzTx/>
              <a:buFontTx/>
              <a:buNone/>
              <a:tabLst/>
              <a:defRPr/>
            </a:pPr>
            <a:endParaRPr lang="hr-H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defTabSz="457200" eaLnBrk="1" fontAlgn="auto" latinLnBrk="0" hangingPunct="1">
              <a:lnSpc>
                <a:spcPct val="117999"/>
              </a:lnSpc>
              <a:spcBef>
                <a:spcPts val="0"/>
              </a:spcBef>
              <a:spcAft>
                <a:spcPts val="0"/>
              </a:spcAft>
              <a:buClrTx/>
              <a:buSzTx/>
              <a:buFontTx/>
              <a:buNone/>
              <a:tabLst/>
              <a:defRPr/>
            </a:pPr>
            <a:endParaRPr lang="hr-H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defTabSz="457200" eaLnBrk="1" fontAlgn="auto" latinLnBrk="0" hangingPunct="1">
              <a:lnSpc>
                <a:spcPct val="117999"/>
              </a:lnSpc>
              <a:spcBef>
                <a:spcPts val="0"/>
              </a:spcBef>
              <a:spcAft>
                <a:spcPts val="0"/>
              </a:spcAft>
              <a:buClrTx/>
              <a:buSzTx/>
              <a:buFontTx/>
              <a:buNone/>
              <a:tabLst/>
              <a:defRPr/>
            </a:pPr>
            <a:endParaRPr lang="hr-H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hr-HR" dirty="0"/>
          </a:p>
        </p:txBody>
      </p:sp>
    </p:spTree>
    <p:extLst>
      <p:ext uri="{BB962C8B-B14F-4D97-AF65-F5344CB8AC3E}">
        <p14:creationId xmlns:p14="http://schemas.microsoft.com/office/powerpoint/2010/main" val="590455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19</a:t>
            </a:r>
            <a:r>
              <a:rPr lang="hr-HR" sz="1800" dirty="0">
                <a:effectLst/>
                <a:latin typeface="Calibri" panose="020F0502020204030204" pitchFamily="34" charset="0"/>
                <a:ea typeface="Calibri" panose="020F0502020204030204" pitchFamily="34" charset="0"/>
                <a:cs typeface="Times New Roman" panose="02020603050405020304" pitchFamily="18" charset="0"/>
              </a:rPr>
              <a:t> Iznimno, pisani ugovor nije potreban ako dobavljač prihvati ponudu koja sadržava javno objavljene i obvezujuće uvjete kupca koji kupuje na otkupni blok primarni poljoprivredni proizvod radi njegove daljnje prodaje ili prerade, a ponuda sadržava odredbe iz </a:t>
            </a:r>
            <a:r>
              <a:rPr lang="hr-HR"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članka 5. stavka 1. točaka 1. do 5.</a:t>
            </a:r>
            <a:r>
              <a:rPr lang="hr-HR" sz="1800" dirty="0">
                <a:effectLst/>
                <a:latin typeface="Calibri" panose="020F0502020204030204" pitchFamily="34" charset="0"/>
                <a:ea typeface="Calibri" panose="020F0502020204030204" pitchFamily="34" charset="0"/>
                <a:cs typeface="Times New Roman" panose="02020603050405020304" pitchFamily="18" charset="0"/>
              </a:rPr>
              <a:t> Zakona odnosno ako dobavljač i kupac imaju sklopljen ugovor o zajedničkoj proizvodnji koji sadržava i odredbe iz članka </a:t>
            </a:r>
            <a:r>
              <a:rPr lang="hr-HR"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5. stavka 1. točaka 1. do 6. </a:t>
            </a:r>
            <a:r>
              <a:rPr lang="hr-HR" sz="1800" dirty="0">
                <a:effectLst/>
                <a:latin typeface="Calibri" panose="020F0502020204030204" pitchFamily="34" charset="0"/>
                <a:ea typeface="Calibri" panose="020F0502020204030204" pitchFamily="34" charset="0"/>
                <a:cs typeface="Times New Roman" panose="02020603050405020304" pitchFamily="18" charset="0"/>
              </a:rPr>
              <a:t>Zakona. Pri tome, kupac je dužan javno objavljene obvezujuće uvjete čuvati i arhivirati u slučaju svake izmjene radi osiguranja dostatnog revizorskog traga i uvida u uvjete po kojima je otkupljivao ili davao ponudu.</a:t>
            </a:r>
          </a:p>
          <a:p>
            <a:pPr>
              <a:lnSpc>
                <a:spcPct val="107000"/>
              </a:lnSpc>
              <a:spcAft>
                <a:spcPts val="80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Iznimno, kada dobavljač isporučuje poljoprivredni ili prehrambeni proizvod kupcu koji je zadruga i/ili proizvođačka organizacija čiji je član dobavljač, pisani ugovor nije potreban ako statut zadruge odnosno osnivački akt proizvođačke organizacije sadržava odredbe koje su po sadržaju u skladu s </a:t>
            </a:r>
            <a:r>
              <a:rPr lang="hr-HR"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člankom 5. stavkom 1.</a:t>
            </a:r>
            <a:r>
              <a:rPr lang="hr-HR" sz="1800" dirty="0">
                <a:effectLst/>
                <a:latin typeface="Calibri" panose="020F0502020204030204" pitchFamily="34" charset="0"/>
                <a:ea typeface="Calibri" panose="020F0502020204030204" pitchFamily="34" charset="0"/>
                <a:cs typeface="Times New Roman" panose="02020603050405020304" pitchFamily="18" charset="0"/>
              </a:rPr>
              <a:t> Zakona.</a:t>
            </a:r>
          </a:p>
          <a:p>
            <a:endParaRPr lang="hr-HR" dirty="0"/>
          </a:p>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20</a:t>
            </a:r>
            <a:r>
              <a:rPr lang="hr-HR" sz="1800" dirty="0">
                <a:effectLst/>
                <a:latin typeface="Calibri" panose="020F0502020204030204" pitchFamily="34" charset="0"/>
                <a:ea typeface="Calibri" panose="020F0502020204030204" pitchFamily="34" charset="0"/>
                <a:cs typeface="Times New Roman" panose="02020603050405020304" pitchFamily="18" charset="0"/>
              </a:rPr>
              <a:t> Cijena poljoprivrednog ili prehrambenog proizvoda može biti određena u fiksnom iznosu, a može se odrediti i/ili izračunati zbrajanjem različitih faktora koji moraju biti utvrđeni u ugovoru, a koji primjerice mogu uključivati tržišne pokazatelje koji se odnose na promjene tržišnih uvjeta, isporučene količine te kvalitetu ili sastav isporučenih poljoprivrednih proizvoda.</a:t>
            </a:r>
          </a:p>
          <a:p>
            <a:endParaRPr lang="hr-HR" dirty="0"/>
          </a:p>
          <a:p>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21 </a:t>
            </a:r>
            <a:r>
              <a:rPr lang="hr-HR" sz="1800" dirty="0">
                <a:effectLst/>
                <a:latin typeface="Calibri" panose="020F0502020204030204" pitchFamily="34" charset="0"/>
                <a:ea typeface="Calibri" panose="020F0502020204030204" pitchFamily="34" charset="0"/>
                <a:cs typeface="Times New Roman" panose="02020603050405020304" pitchFamily="18" charset="0"/>
              </a:rPr>
              <a:t>Ako se ugovorom predviđa redovita isporuka proizvoda, uvjeti i rokovi plaćanja isporučenog pokvarljivog poljoprivrednog i prehrambenog proizvoda ne smiju biti dulji od 30 dana računajući od isteka ugovorenog razdoblja isporuke tijekom kojeg su isporuke izvršene ili ne smiju biti dulji od 30 dana računajući od dana isporuke odnosno dana primke ili dana otkupnog bloka na kojem je utvrđen iznos koji treba platiti za otkupljene poljoprivredne i prehrambene proizvode, ovisno o tome koji od navedenih dana nastupa kasnije.</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Ako se ugovorom predviđa redovita isporuka proizvoda, uvjeti i rokovi plaćanja isporučenih ostalih poljoprivrednih i prehrambenih proizvoda, koji se ne smatraju pokvarljivima u smislu Zakona, ne smiju biti dulji od 60 dana računajući od isteka ugovorenog razdoblja isporuke tijekom kojeg su isporuke izvršene ili ne smiju biti dulji od 60 dana računajući od dana isporuke odnosno dana primke ili dana otkupnog bloka na kojem je utvrđen iznos koji treba platiti za otkupljene poljoprivredne i prehrambene proizvode, ovisno o tome koji od navedenih dana nastupa kasnije.</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Ugovoreno razdoblje isporuke može biti ugovoreno i obuhvatiti obračunsko razdoblje od najdulje 30 dana.</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Ako se ugovorom ne predviđa redovita isporuka proizvoda, uvjeti i rokovi plaćanja isporučenog pokvarljivog poljoprivrednog i prehrambenog proizvoda ne smiju biti dulji od 30 dana računajući od dana isporuke ili ne smiju biti dulji od 30 dana računajući od dana izdavanja računa ili zaprimanja računa ili otkupnog bloka na kojem je utvrđen iznos koji treba platiti, ovisno o tome koji od navedenih dana nastupa kasnije.</a:t>
            </a:r>
          </a:p>
          <a:p>
            <a:pPr>
              <a:lnSpc>
                <a:spcPct val="107000"/>
              </a:lnSpc>
              <a:spcAft>
                <a:spcPts val="80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Ako se ugovorom ne predviđa redovita isporuka proizvoda, uvjeti i rokovi plaćanja za ostale poljoprivredne i prehrambene proizvode, koji se ne smatraju pokvarljivim u smislu Zakona, ne mogu biti dulji od 60 dana računajući od dana isporuke ili ne smiju biti dulji od 60 dana računajući od dana izdavanja računa ili zaprimanja računa ili otkupnog bloka na kojem je utvrđen iznos koji treba platiti, ovisno o tome koji od navedenih dana nastupa kasnije.</a:t>
            </a:r>
          </a:p>
          <a:p>
            <a:endParaRPr lang="hr-HR" dirty="0"/>
          </a:p>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22</a:t>
            </a:r>
            <a:r>
              <a:rPr lang="hr-HR" sz="1800" dirty="0">
                <a:effectLst/>
                <a:latin typeface="Calibri" panose="020F0502020204030204" pitchFamily="34" charset="0"/>
                <a:ea typeface="Calibri" panose="020F0502020204030204" pitchFamily="34" charset="0"/>
                <a:cs typeface="Times New Roman" panose="02020603050405020304" pitchFamily="18" charset="0"/>
              </a:rPr>
              <a:t>Mjesto isporuke poljoprivrednog ili prehrambenog proizvoda je mjesto na kojem dobavljač isporučuje poljoprivredni ili prehrambeni proizvod kupcu i na kojem u trenutku isporuke svi </a:t>
            </a:r>
            <a:r>
              <a:rPr lang="hr-HR" sz="1800" i="1" dirty="0">
                <a:effectLst/>
                <a:latin typeface="Calibri" panose="020F0502020204030204" pitchFamily="34" charset="0"/>
                <a:ea typeface="Calibri" panose="020F0502020204030204" pitchFamily="34" charset="0"/>
                <a:cs typeface="Times New Roman" panose="02020603050405020304" pitchFamily="18" charset="0"/>
              </a:rPr>
              <a:t>rizici i odgovornosti</a:t>
            </a:r>
            <a:r>
              <a:rPr lang="hr-HR" sz="1800" dirty="0">
                <a:effectLst/>
                <a:latin typeface="Calibri" panose="020F0502020204030204" pitchFamily="34" charset="0"/>
                <a:ea typeface="Calibri" panose="020F0502020204030204" pitchFamily="34" charset="0"/>
                <a:cs typeface="Times New Roman" panose="02020603050405020304" pitchFamily="18" charset="0"/>
              </a:rPr>
              <a:t> za poljoprivredni ili prehrambeni proizvod </a:t>
            </a:r>
            <a:r>
              <a:rPr lang="hr-HR" sz="1800" i="1" dirty="0">
                <a:effectLst/>
                <a:latin typeface="Calibri" panose="020F0502020204030204" pitchFamily="34" charset="0"/>
                <a:ea typeface="Calibri" panose="020F0502020204030204" pitchFamily="34" charset="0"/>
                <a:cs typeface="Times New Roman" panose="02020603050405020304" pitchFamily="18" charset="0"/>
              </a:rPr>
              <a:t>prelaze</a:t>
            </a:r>
            <a:r>
              <a:rPr lang="hr-HR" sz="1800" dirty="0">
                <a:effectLst/>
                <a:latin typeface="Calibri" panose="020F0502020204030204" pitchFamily="34" charset="0"/>
                <a:ea typeface="Calibri" panose="020F0502020204030204" pitchFamily="34" charset="0"/>
                <a:cs typeface="Times New Roman" panose="02020603050405020304" pitchFamily="18" charset="0"/>
              </a:rPr>
              <a:t> na kupca</a:t>
            </a:r>
          </a:p>
          <a:p>
            <a:endParaRPr lang="hr-HR" dirty="0"/>
          </a:p>
          <a:p>
            <a:endParaRPr lang="hr-HR" dirty="0"/>
          </a:p>
        </p:txBody>
      </p:sp>
    </p:spTree>
    <p:extLst>
      <p:ext uri="{BB962C8B-B14F-4D97-AF65-F5344CB8AC3E}">
        <p14:creationId xmlns:p14="http://schemas.microsoft.com/office/powerpoint/2010/main" val="252874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Tree>
    <p:extLst>
      <p:ext uri="{BB962C8B-B14F-4D97-AF65-F5344CB8AC3E}">
        <p14:creationId xmlns:p14="http://schemas.microsoft.com/office/powerpoint/2010/main" val="4167900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Tree>
    <p:extLst>
      <p:ext uri="{BB962C8B-B14F-4D97-AF65-F5344CB8AC3E}">
        <p14:creationId xmlns:p14="http://schemas.microsoft.com/office/powerpoint/2010/main" val="214371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23</a:t>
            </a:r>
            <a:r>
              <a:rPr lang="hr-HR" sz="1800" dirty="0">
                <a:effectLst/>
                <a:latin typeface="Calibri" panose="020F0502020204030204" pitchFamily="34" charset="0"/>
                <a:ea typeface="Calibri" panose="020F0502020204030204" pitchFamily="34" charset="0"/>
                <a:cs typeface="Times New Roman" panose="02020603050405020304" pitchFamily="18" charset="0"/>
              </a:rPr>
              <a:t> Čije ostvarenje ovisi o stvarnom i mjerljivom učinku kupca, a ne smatraju se nametanjem nepoštene trgovačke prakse.</a:t>
            </a:r>
          </a:p>
          <a:p>
            <a:pPr marL="0" marR="0" lvl="0" indent="0" defTabSz="457200" eaLnBrk="1" fontAlgn="auto" latinLnBrk="0" hangingPunct="1">
              <a:lnSpc>
                <a:spcPct val="117999"/>
              </a:lnSpc>
              <a:spcBef>
                <a:spcPts val="0"/>
              </a:spcBef>
              <a:spcAft>
                <a:spcPts val="0"/>
              </a:spcAft>
              <a:buClrTx/>
              <a:buSzTx/>
              <a:buFontTx/>
              <a:buNone/>
              <a:tabLst/>
              <a:defRPr/>
            </a:pPr>
            <a:endParaRPr lang="hr-H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24</a:t>
            </a:r>
            <a:r>
              <a:rPr lang="hr-HR" sz="1800" dirty="0">
                <a:effectLst/>
                <a:latin typeface="Calibri" panose="020F0502020204030204" pitchFamily="34" charset="0"/>
                <a:ea typeface="Calibri" panose="020F0502020204030204" pitchFamily="34" charset="0"/>
                <a:cs typeface="Times New Roman" panose="02020603050405020304" pitchFamily="18" charset="0"/>
              </a:rPr>
              <a:t> Naknada je bilo koje plaćanje u novcu ili robi ili uslugama</a:t>
            </a:r>
          </a:p>
          <a:p>
            <a:pPr marL="0" marR="0" lvl="0" indent="0" defTabSz="457200" eaLnBrk="1" fontAlgn="auto" latinLnBrk="0" hangingPunct="1">
              <a:lnSpc>
                <a:spcPct val="117999"/>
              </a:lnSpc>
              <a:spcBef>
                <a:spcPts val="0"/>
              </a:spcBef>
              <a:spcAft>
                <a:spcPts val="0"/>
              </a:spcAft>
              <a:buClrTx/>
              <a:buSzTx/>
              <a:buFontTx/>
              <a:buNone/>
              <a:tabLst/>
              <a:defRPr/>
            </a:pPr>
            <a:endParaRPr lang="hr-H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hr-HR" dirty="0"/>
          </a:p>
        </p:txBody>
      </p:sp>
    </p:spTree>
    <p:extLst>
      <p:ext uri="{BB962C8B-B14F-4D97-AF65-F5344CB8AC3E}">
        <p14:creationId xmlns:p14="http://schemas.microsoft.com/office/powerpoint/2010/main" val="1838637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25</a:t>
            </a:r>
            <a:r>
              <a:rPr lang="hr-HR" sz="1800" dirty="0">
                <a:effectLst/>
                <a:latin typeface="Calibri" panose="020F0502020204030204" pitchFamily="34" charset="0"/>
                <a:ea typeface="Calibri" panose="020F0502020204030204" pitchFamily="34" charset="0"/>
                <a:cs typeface="Times New Roman" panose="02020603050405020304" pitchFamily="18" charset="0"/>
              </a:rPr>
              <a:t> Agencija je ovlaštena pisanim putem zahtijevati od stranaka u postupku i drugih pravnih ili fizičkih osoba koje nemaju položaj stranke u postupku, zadruga, strukovnih ili gospodarskih interesnih udruga ili udruženja i komora sve potrebne obavijesti, u obliku pisanih očitovanja te dostavu na uvid ugovora i drugih potrebnih podataka i dokumentacije. Ako ne postupe po zahtjevu, Agencija će pokrenuti postupak utvrđivanja postojanja uvjeta za izricanje novčane kazne.</a:t>
            </a:r>
          </a:p>
          <a:p>
            <a:endParaRPr lang="hr-HR" dirty="0"/>
          </a:p>
        </p:txBody>
      </p:sp>
    </p:spTree>
    <p:extLst>
      <p:ext uri="{BB962C8B-B14F-4D97-AF65-F5344CB8AC3E}">
        <p14:creationId xmlns:p14="http://schemas.microsoft.com/office/powerpoint/2010/main" val="2477352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26</a:t>
            </a:r>
            <a:r>
              <a:rPr lang="hr-HR" sz="1800" dirty="0">
                <a:effectLst/>
                <a:latin typeface="Calibri" panose="020F0502020204030204" pitchFamily="34" charset="0"/>
                <a:ea typeface="Calibri" panose="020F0502020204030204" pitchFamily="34" charset="0"/>
                <a:cs typeface="Times New Roman" panose="02020603050405020304" pitchFamily="18" charset="0"/>
              </a:rPr>
              <a:t> Agencija može u upravnom postupku provesti nenajavljenu kontrolu ocijeni li to opravdanim pa će u tom slučaju, prije provođenja nenajavljene kontrole poslovanja kupca u odnosu na kojeg je Agencija utvrdila postojanje indicija koje upućuju na to da je primijenjena nepoštena trgovačka praksa, zaključkom odrediti provođenje nenajavljene kontrole u poslovnim prostorima tog kupca odnosno prostorima u kojima on obavlja gospodarsku djelatnost, a koje može obuhvaćati jednu ili više prostorno povezanih prostorija koje kupac koristi kao svoj poslovni prostor te prostora koji su s tim prostorom povezani s istom svrhom korištenja, ali i prostorija u kojima obavlja gospodarsku djelatnost ili koje služe za obavljanje gospodarske djelatnost bez obzira na prostornu povezanost.</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Službene osobe prilikom provedbe nenajavljene kontrole mogu:</a:t>
            </a:r>
          </a:p>
          <a:p>
            <a:pPr marL="449580"/>
            <a:r>
              <a:rPr lang="hr-HR" sz="1800" dirty="0">
                <a:effectLst/>
                <a:latin typeface="Calibri" panose="020F0502020204030204" pitchFamily="34" charset="0"/>
                <a:ea typeface="Calibri" panose="020F0502020204030204" pitchFamily="34" charset="0"/>
                <a:cs typeface="Times New Roman" panose="02020603050405020304" pitchFamily="18" charset="0"/>
              </a:rPr>
              <a:t>1. ući i pregledati odnosno pretražiti sve poslovne prostorije i zemljišta (u daljnjem: tekstu: prostorije) u kojima stranka odnosno kupac obavlja gospodarsku djelatnost, kao i na svakoj drugoj adresi na kojoj taj kupac djeluje</a:t>
            </a:r>
          </a:p>
          <a:p>
            <a:pPr marL="449580"/>
            <a:r>
              <a:rPr lang="hr-HR" sz="1800" dirty="0">
                <a:effectLst/>
                <a:latin typeface="Calibri" panose="020F0502020204030204" pitchFamily="34" charset="0"/>
                <a:ea typeface="Calibri" panose="020F0502020204030204" pitchFamily="34" charset="0"/>
                <a:cs typeface="Times New Roman" panose="02020603050405020304" pitchFamily="18" charset="0"/>
              </a:rPr>
              <a:t>2. pregledati stvari, poslovne knjige, isprave i drugu dokumentaciju koja se odnosi na poslovanje kupca, neovisno o mediju na kojemu su te knjige ili dokumentacija pohranjeni (primjerice, računala, serveri, telefonski uređaji)</a:t>
            </a:r>
          </a:p>
          <a:p>
            <a:pPr marL="449580"/>
            <a:r>
              <a:rPr lang="hr-HR" sz="1800" dirty="0">
                <a:effectLst/>
                <a:latin typeface="Calibri" panose="020F0502020204030204" pitchFamily="34" charset="0"/>
                <a:ea typeface="Calibri" panose="020F0502020204030204" pitchFamily="34" charset="0"/>
                <a:cs typeface="Times New Roman" panose="02020603050405020304" pitchFamily="18" charset="0"/>
              </a:rPr>
              <a:t>3. napraviti preslike poslovnih knjiga i druge dokumentacije ili izvadaka iz poslovnih knjiga i druge dokumentacije, u elektroničkom ili drugom obliku</a:t>
            </a:r>
          </a:p>
          <a:p>
            <a:pPr marL="449580"/>
            <a:r>
              <a:rPr lang="hr-HR" sz="1800" dirty="0">
                <a:effectLst/>
                <a:latin typeface="Calibri" panose="020F0502020204030204" pitchFamily="34" charset="0"/>
                <a:ea typeface="Calibri" panose="020F0502020204030204" pitchFamily="34" charset="0"/>
                <a:cs typeface="Times New Roman" panose="02020603050405020304" pitchFamily="18" charset="0"/>
              </a:rPr>
              <a:t>4. privremeno oduzeti stvari, poslovne knjige i drugu potrebnu dokumentaciju i zadržati ih ako je to potrebno za izradu preslike dokumentacije, ako iz tehničkih razloga nije moguće tijekom nenajavljene kontrole napraviti preslike potrebne dokumentacije, o čemu je službena osoba dužna sastaviti službenu zabilješku</a:t>
            </a:r>
          </a:p>
          <a:p>
            <a:pPr marL="449580"/>
            <a:r>
              <a:rPr lang="hr-HR" sz="1800" dirty="0">
                <a:effectLst/>
                <a:latin typeface="Calibri" panose="020F0502020204030204" pitchFamily="34" charset="0"/>
                <a:ea typeface="Calibri" panose="020F0502020204030204" pitchFamily="34" charset="0"/>
                <a:cs typeface="Times New Roman" panose="02020603050405020304" pitchFamily="18" charset="0"/>
              </a:rPr>
              <a:t>5. zapečatiti prostoriju i/ili poslovnu knjigu ili dokumentaciju za vrijeme nenajavljene kontrole i u opsegu nužnom za provedbu nenajavljene kontrole</a:t>
            </a:r>
          </a:p>
          <a:p>
            <a:pPr marL="449580"/>
            <a:r>
              <a:rPr lang="hr-HR" sz="1800" dirty="0">
                <a:effectLst/>
                <a:latin typeface="Calibri" panose="020F0502020204030204" pitchFamily="34" charset="0"/>
                <a:ea typeface="Calibri" panose="020F0502020204030204" pitchFamily="34" charset="0"/>
                <a:cs typeface="Times New Roman" panose="02020603050405020304" pitchFamily="18" charset="0"/>
              </a:rPr>
              <a:t>6. zatražiti od zastupnika kupca ili radnika kupca usmeno očitovanje o činjenicama ili dokumentima koji se odnose na cilj i predmet nenajavljene kontrole te zabilježiti dobivene odgovore</a:t>
            </a:r>
          </a:p>
          <a:p>
            <a:pPr marL="449580"/>
            <a:r>
              <a:rPr lang="hr-HR" sz="1800" dirty="0">
                <a:effectLst/>
                <a:latin typeface="Calibri" panose="020F0502020204030204" pitchFamily="34" charset="0"/>
                <a:ea typeface="Calibri" panose="020F0502020204030204" pitchFamily="34" charset="0"/>
                <a:cs typeface="Times New Roman" panose="02020603050405020304" pitchFamily="18" charset="0"/>
              </a:rPr>
              <a:t>7. zatražiti od zastupnika kupca ili radnika kupca dostavu pisanog očitovanja o činjenicama ili dokumentima koji se odnose na cilj i predmet nenajavljene kontrole te odrediti rok u kojemu je potrebno dostaviti to očitovanje</a:t>
            </a:r>
          </a:p>
          <a:p>
            <a:pPr marL="449580"/>
            <a:r>
              <a:rPr lang="hr-HR" sz="1800" dirty="0">
                <a:effectLst/>
                <a:latin typeface="Calibri" panose="020F0502020204030204" pitchFamily="34" charset="0"/>
                <a:ea typeface="Calibri" panose="020F0502020204030204" pitchFamily="34" charset="0"/>
                <a:cs typeface="Times New Roman" panose="02020603050405020304" pitchFamily="18" charset="0"/>
              </a:rPr>
              <a:t>8. obavljati i druge radnje potrebne za postizanje cilja nenajavljene kontrole.</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Ako je prilikom izvođenja nenajavljene kontrole potrebna primjena prinude ili se očekuje fizički otpor provođenju nenajavljene kontrole odnosno ako kupac koji je stranka u postupku odbija dopustiti ulaz službenim osobama u poslovne prostorije odnosno ako sprečava uvid u poslovne knjige i drugu dokumentaciju ili na bilo koji drugi način otežava provedbu nenajavljene kontrole, službene osobe mogu, uz pomoć službenika ministarstva nadležnog za unutarnje poslove, i protiv volje kupca ući u poslovne prostorije i izvršiti uvid u poslovne knjige i drugu dokumentaciju.</a:t>
            </a:r>
          </a:p>
          <a:p>
            <a:pPr>
              <a:lnSpc>
                <a:spcPct val="107000"/>
              </a:lnSpc>
              <a:spcAft>
                <a:spcPts val="80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 Onemogućavanje, pružanje otpora ili na bilo koji drugi način ometanje provođenja nenajavljene kontrole smatrat će se otegotnom okolnošću prilikom utvrđivanja i izricanja novčane kazne kupcu koji je stranka u postupku.</a:t>
            </a:r>
          </a:p>
          <a:p>
            <a:endParaRPr lang="hr-HR" dirty="0"/>
          </a:p>
        </p:txBody>
      </p:sp>
    </p:spTree>
    <p:extLst>
      <p:ext uri="{BB962C8B-B14F-4D97-AF65-F5344CB8AC3E}">
        <p14:creationId xmlns:p14="http://schemas.microsoft.com/office/powerpoint/2010/main" val="2072351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27</a:t>
            </a:r>
            <a:r>
              <a:rPr lang="hr-HR" sz="1800" dirty="0">
                <a:effectLst/>
                <a:latin typeface="Calibri" panose="020F0502020204030204" pitchFamily="34" charset="0"/>
                <a:ea typeface="Calibri" panose="020F0502020204030204" pitchFamily="34" charset="0"/>
                <a:cs typeface="Times New Roman" panose="02020603050405020304" pitchFamily="18" charset="0"/>
              </a:rPr>
              <a:t> Olakotnim okolnostima smatraju se osobito:</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1. dostava dokaza o prekidu protupravnog postupanja prije pokretanja postupka u smislu Zakona</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2. dostava dokaza o prekidu protupravnog postupanja najkasnije u roku od tri mjeseca od dana pokretanja postupka u smislu Zakona</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3. kratko trajanje povrede, ali ne dulje od godine dana</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4. dobra suradnja s Agencijom tijekom vođenja postupka</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5. utvrđenje da zabranjena nepoštena trgovačka praksa koja, iako ugovorena, nije još primijenjena u poslovnom odnosu između kupca i dobavljača.</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 </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Otegotnim okolnostima smatraju se osobito:</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1. ponavljanje istog ili drugog postupanja kojima se krše odredbe Zakona nakon dostavljenog rješenja kojim je ranije utvrđena povreda ovoga Zakona i utvrđena i izrečena propisana novčana kazna</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2. odbijanje suradnje s Agencijom ili ometanje Agencije tijekom provedbe postupka i</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3. uloga poticatelja drugih na povredu Zakona, odnosno sve radnje poduzete radi osiguranja sudjelovanja drugih u povredi</a:t>
            </a:r>
          </a:p>
          <a:p>
            <a:r>
              <a:rPr lang="hr-HR" sz="1800" dirty="0">
                <a:effectLst/>
                <a:latin typeface="Calibri" panose="020F0502020204030204" pitchFamily="34" charset="0"/>
                <a:ea typeface="Calibri" panose="020F0502020204030204" pitchFamily="34" charset="0"/>
                <a:cs typeface="Times New Roman" panose="02020603050405020304" pitchFamily="18" charset="0"/>
              </a:rPr>
              <a:t>4. </a:t>
            </a:r>
            <a:r>
              <a:rPr lang="hr-HR" sz="1800" dirty="0" err="1">
                <a:effectLst/>
                <a:latin typeface="Calibri" panose="020F0502020204030204" pitchFamily="34" charset="0"/>
                <a:ea typeface="Calibri" panose="020F0502020204030204" pitchFamily="34" charset="0"/>
                <a:cs typeface="Times New Roman" panose="02020603050405020304" pitchFamily="18" charset="0"/>
              </a:rPr>
              <a:t>nepostupanje</a:t>
            </a:r>
            <a:r>
              <a:rPr lang="hr-HR" sz="1800" dirty="0">
                <a:effectLst/>
                <a:latin typeface="Calibri" panose="020F0502020204030204" pitchFamily="34" charset="0"/>
                <a:ea typeface="Calibri" panose="020F0502020204030204" pitchFamily="34" charset="0"/>
                <a:cs typeface="Times New Roman" panose="02020603050405020304" pitchFamily="18" charset="0"/>
              </a:rPr>
              <a:t> u skladu s rješenjem Agencije o prihvaćanju preuzimanja obveza </a:t>
            </a:r>
          </a:p>
          <a:p>
            <a:pPr>
              <a:lnSpc>
                <a:spcPct val="107000"/>
              </a:lnSpc>
              <a:spcAft>
                <a:spcPts val="800"/>
              </a:spcAft>
            </a:pPr>
            <a:r>
              <a:rPr lang="hr-HR" sz="1800" dirty="0">
                <a:effectLst/>
                <a:latin typeface="Calibri" panose="020F0502020204030204" pitchFamily="34" charset="0"/>
                <a:ea typeface="Calibri" panose="020F0502020204030204" pitchFamily="34" charset="0"/>
                <a:cs typeface="Times New Roman" panose="02020603050405020304" pitchFamily="18" charset="0"/>
              </a:rPr>
              <a:t>5. onemogućavanje ili na bilo koji drugi način pružanje otpora provođenju nenajavljene kontrole.</a:t>
            </a:r>
          </a:p>
          <a:p>
            <a:endParaRPr lang="hr-HR" dirty="0"/>
          </a:p>
        </p:txBody>
      </p:sp>
    </p:spTree>
    <p:extLst>
      <p:ext uri="{BB962C8B-B14F-4D97-AF65-F5344CB8AC3E}">
        <p14:creationId xmlns:p14="http://schemas.microsoft.com/office/powerpoint/2010/main" val="2527458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hr-HR" sz="1800" baseline="30000" dirty="0">
                <a:effectLst/>
                <a:latin typeface="Calibri" panose="020F0502020204030204" pitchFamily="34" charset="0"/>
                <a:ea typeface="Calibri" panose="020F0502020204030204" pitchFamily="34" charset="0"/>
                <a:cs typeface="Times New Roman" panose="02020603050405020304" pitchFamily="18" charset="0"/>
              </a:rPr>
              <a:t>28</a:t>
            </a:r>
            <a:r>
              <a:rPr lang="hr-HR" sz="1800" dirty="0">
                <a:effectLst/>
                <a:latin typeface="Calibri" panose="020F0502020204030204" pitchFamily="34" charset="0"/>
                <a:ea typeface="Calibri" panose="020F0502020204030204" pitchFamily="34" charset="0"/>
                <a:cs typeface="Times New Roman" panose="02020603050405020304" pitchFamily="18" charset="0"/>
              </a:rPr>
              <a:t> U slučaju kontinuirane ili ponavljane povrede Zakona vrijeme zastare računa se od dana kad je prestala povreda.</a:t>
            </a:r>
          </a:p>
          <a:p>
            <a:endParaRPr lang="hr-HR" dirty="0"/>
          </a:p>
        </p:txBody>
      </p:sp>
    </p:spTree>
    <p:extLst>
      <p:ext uri="{BB962C8B-B14F-4D97-AF65-F5344CB8AC3E}">
        <p14:creationId xmlns:p14="http://schemas.microsoft.com/office/powerpoint/2010/main" val="23498789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p:bg>
      <p:bgPr>
        <a:solidFill>
          <a:srgbClr val="000000"/>
        </a:solidFill>
        <a:effectLst/>
      </p:bgPr>
    </p:bg>
    <p:spTree>
      <p:nvGrpSpPr>
        <p:cNvPr id="1" name=""/>
        <p:cNvGrpSpPr/>
        <p:nvPr/>
      </p:nvGrpSpPr>
      <p:grpSpPr>
        <a:xfrm>
          <a:off x="0" y="0"/>
          <a:ext cx="0" cy="0"/>
          <a:chOff x="0" y="0"/>
          <a:chExt cx="0" cy="0"/>
        </a:xfrm>
      </p:grpSpPr>
      <p:sp>
        <p:nvSpPr>
          <p:cNvPr id="13" name="Presentation Title"/>
          <p:cNvSpPr txBox="1">
            <a:spLocks noGrp="1"/>
          </p:cNvSpPr>
          <p:nvPr>
            <p:ph type="title" hasCustomPrompt="1"/>
          </p:nvPr>
        </p:nvSpPr>
        <p:spPr>
          <a:xfrm>
            <a:off x="904873" y="3066232"/>
            <a:ext cx="16478253" cy="4133558"/>
          </a:xfrm>
          <a:prstGeom prst="rect">
            <a:avLst/>
          </a:prstGeom>
        </p:spPr>
        <p:txBody>
          <a:bodyPr anchor="b"/>
          <a:lstStyle>
            <a:lvl1pPr>
              <a:defRPr sz="8700" b="1" spc="-174">
                <a:solidFill>
                  <a:srgbClr val="FFFFFF"/>
                </a:solidFill>
                <a:latin typeface="+mj-lt"/>
                <a:ea typeface="+mj-ea"/>
                <a:cs typeface="+mj-cs"/>
                <a:sym typeface="Corporate S"/>
              </a:defRPr>
            </a:lvl1pPr>
          </a:lstStyle>
          <a:p>
            <a:r>
              <a:t>Presentation Title</a:t>
            </a:r>
          </a:p>
        </p:txBody>
      </p:sp>
      <p:sp>
        <p:nvSpPr>
          <p:cNvPr id="14" name="Author and Date"/>
          <p:cNvSpPr txBox="1">
            <a:spLocks noGrp="1"/>
          </p:cNvSpPr>
          <p:nvPr>
            <p:ph type="body" sz="quarter" idx="21" hasCustomPrompt="1"/>
          </p:nvPr>
        </p:nvSpPr>
        <p:spPr>
          <a:xfrm>
            <a:off x="901006" y="11859865"/>
            <a:ext cx="16478252" cy="636979"/>
          </a:xfrm>
          <a:prstGeom prst="rect">
            <a:avLst/>
          </a:prstGeom>
        </p:spPr>
        <p:txBody>
          <a:bodyPr lIns="45719" tIns="45719" rIns="45719" bIns="45719"/>
          <a:lstStyle>
            <a:lvl1pPr marL="0" indent="0" defTabSz="612918">
              <a:lnSpc>
                <a:spcPct val="100000"/>
              </a:lnSpc>
              <a:spcBef>
                <a:spcPts val="0"/>
              </a:spcBef>
              <a:buSzTx/>
              <a:buNone/>
              <a:defRPr sz="2673" b="1">
                <a:solidFill>
                  <a:srgbClr val="FFFFFF"/>
                </a:solidFill>
                <a:latin typeface="+mj-lt"/>
                <a:ea typeface="+mj-ea"/>
                <a:cs typeface="+mj-cs"/>
                <a:sym typeface="Corporate S"/>
              </a:defRPr>
            </a:lvl1pPr>
          </a:lstStyle>
          <a:p>
            <a:r>
              <a:t>Author and Date</a:t>
            </a:r>
          </a:p>
        </p:txBody>
      </p:sp>
      <p:sp>
        <p:nvSpPr>
          <p:cNvPr id="15" name="Subtitle"/>
          <p:cNvSpPr txBox="1">
            <a:spLocks noGrp="1"/>
          </p:cNvSpPr>
          <p:nvPr>
            <p:ph type="body" sz="quarter" idx="22"/>
          </p:nvPr>
        </p:nvSpPr>
        <p:spPr>
          <a:xfrm>
            <a:off x="904873" y="8075980"/>
            <a:ext cx="16510371" cy="2689388"/>
          </a:xfrm>
          <a:prstGeom prst="rect">
            <a:avLst/>
          </a:prstGeom>
        </p:spPr>
        <p:txBody>
          <a:bodyPr>
            <a:noAutofit/>
          </a:bodyPr>
          <a:lstStyle>
            <a:lvl1pPr marL="0" indent="0">
              <a:lnSpc>
                <a:spcPct val="100000"/>
              </a:lnSpc>
              <a:spcBef>
                <a:spcPts val="0"/>
              </a:spcBef>
              <a:buSzTx/>
              <a:buNone/>
              <a:defRPr sz="3750" b="1">
                <a:solidFill>
                  <a:srgbClr val="FFFFFF"/>
                </a:solidFill>
                <a:latin typeface="+mj-lt"/>
                <a:ea typeface="+mj-ea"/>
                <a:cs typeface="+mj-cs"/>
                <a:sym typeface="Corporate S"/>
              </a:defRPr>
            </a:lvl1pPr>
          </a:lstStyle>
          <a:p>
            <a:r>
              <a:t>Subtitle</a:t>
            </a:r>
          </a:p>
        </p:txBody>
      </p:sp>
      <p:pic>
        <p:nvPicPr>
          <p:cNvPr id="16" name="bg.png" descr="bg.png"/>
          <p:cNvPicPr>
            <a:picLocks noChangeAspect="1"/>
          </p:cNvPicPr>
          <p:nvPr/>
        </p:nvPicPr>
        <p:blipFill>
          <a:blip r:embed="rId2"/>
          <a:stretch>
            <a:fillRect/>
          </a:stretch>
        </p:blipFill>
        <p:spPr>
          <a:xfrm>
            <a:off x="-466571" y="-939800"/>
            <a:ext cx="18825092" cy="15260874"/>
          </a:xfrm>
          <a:prstGeom prst="rect">
            <a:avLst/>
          </a:prstGeom>
          <a:ln w="12700">
            <a:miter lim="400000"/>
          </a:ln>
        </p:spPr>
      </p:pic>
      <p:sp>
        <p:nvSpPr>
          <p:cNvPr id="17" name="Rectangle"/>
          <p:cNvSpPr/>
          <p:nvPr/>
        </p:nvSpPr>
        <p:spPr>
          <a:xfrm>
            <a:off x="0" y="3"/>
            <a:ext cx="18320116" cy="3054549"/>
          </a:xfrm>
          <a:prstGeom prst="rect">
            <a:avLst/>
          </a:prstGeom>
          <a:solidFill>
            <a:srgbClr val="FFFFFF"/>
          </a:solidFill>
          <a:ln w="12700">
            <a:miter lim="400000"/>
          </a:ln>
          <a:effectLst>
            <a:outerShdw blurRad="482600" dist="24479" dir="5400000" rotWithShape="0">
              <a:srgbClr val="000000">
                <a:alpha val="28235"/>
              </a:srgbClr>
            </a:outerShdw>
          </a:effectLst>
        </p:spPr>
        <p:txBody>
          <a:bodyPr lIns="38100" tIns="38100" rIns="38100" bIns="38100" anchor="ctr"/>
          <a:lstStyle/>
          <a:p>
            <a:pPr algn="ctr" defTabSz="619109">
              <a:defRPr sz="3200" b="0">
                <a:latin typeface="Helvetica Neue Medium"/>
                <a:ea typeface="Helvetica Neue Medium"/>
                <a:cs typeface="Helvetica Neue Medium"/>
                <a:sym typeface="Helvetica Neue Medium"/>
              </a:defRPr>
            </a:pPr>
            <a:endParaRPr sz="2400"/>
          </a:p>
        </p:txBody>
      </p:sp>
      <p:pic>
        <p:nvPicPr>
          <p:cNvPr id="18" name="logo.png" descr="logo.png"/>
          <p:cNvPicPr>
            <a:picLocks noChangeAspect="1"/>
          </p:cNvPicPr>
          <p:nvPr/>
        </p:nvPicPr>
        <p:blipFill>
          <a:blip r:embed="rId3"/>
          <a:stretch>
            <a:fillRect/>
          </a:stretch>
        </p:blipFill>
        <p:spPr>
          <a:xfrm>
            <a:off x="11139758" y="612150"/>
            <a:ext cx="6219287" cy="1830248"/>
          </a:xfrm>
          <a:prstGeom prst="rect">
            <a:avLst/>
          </a:prstGeom>
          <a:ln w="12700">
            <a:miter lim="400000"/>
          </a:ln>
        </p:spPr>
      </p:pic>
      <p:sp>
        <p:nvSpPr>
          <p:cNvPr id="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razni">
    <p:bg>
      <p:bgPr>
        <a:solidFill>
          <a:srgbClr val="000000"/>
        </a:solidFill>
        <a:effectLst/>
      </p:bgPr>
    </p:bg>
    <p:spTree>
      <p:nvGrpSpPr>
        <p:cNvPr id="1" name=""/>
        <p:cNvGrpSpPr/>
        <p:nvPr/>
      </p:nvGrpSpPr>
      <p:grpSpPr>
        <a:xfrm>
          <a:off x="0" y="0"/>
          <a:ext cx="0" cy="0"/>
          <a:chOff x="0" y="0"/>
          <a:chExt cx="0" cy="0"/>
        </a:xfrm>
      </p:grpSpPr>
      <p:sp>
        <p:nvSpPr>
          <p:cNvPr id="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ction">
    <p:bg>
      <p:bgPr>
        <a:solidFill>
          <a:srgbClr val="008599"/>
        </a:solidFill>
        <a:effectLst/>
      </p:bgPr>
    </p:bg>
    <p:spTree>
      <p:nvGrpSpPr>
        <p:cNvPr id="1" name=""/>
        <p:cNvGrpSpPr/>
        <p:nvPr/>
      </p:nvGrpSpPr>
      <p:grpSpPr>
        <a:xfrm>
          <a:off x="0" y="0"/>
          <a:ext cx="0" cy="0"/>
          <a:chOff x="0" y="0"/>
          <a:chExt cx="0" cy="0"/>
        </a:xfrm>
      </p:grpSpPr>
      <p:pic>
        <p:nvPicPr>
          <p:cNvPr id="33" name="bg.png" descr="bg.png"/>
          <p:cNvPicPr>
            <a:picLocks noChangeAspect="1"/>
          </p:cNvPicPr>
          <p:nvPr/>
        </p:nvPicPr>
        <p:blipFill>
          <a:blip r:embed="rId2"/>
          <a:stretch>
            <a:fillRect/>
          </a:stretch>
        </p:blipFill>
        <p:spPr>
          <a:xfrm>
            <a:off x="-466571" y="-939800"/>
            <a:ext cx="18825092" cy="15260874"/>
          </a:xfrm>
          <a:prstGeom prst="rect">
            <a:avLst/>
          </a:prstGeom>
          <a:ln w="12700">
            <a:miter lim="400000"/>
          </a:ln>
        </p:spPr>
      </p:pic>
      <p:sp>
        <p:nvSpPr>
          <p:cNvPr id="34" name="Presentation Title"/>
          <p:cNvSpPr txBox="1">
            <a:spLocks noGrp="1"/>
          </p:cNvSpPr>
          <p:nvPr>
            <p:ph type="title" hasCustomPrompt="1"/>
          </p:nvPr>
        </p:nvSpPr>
        <p:spPr>
          <a:xfrm>
            <a:off x="904873" y="3066232"/>
            <a:ext cx="16478253" cy="4133558"/>
          </a:xfrm>
          <a:prstGeom prst="rect">
            <a:avLst/>
          </a:prstGeom>
        </p:spPr>
        <p:txBody>
          <a:bodyPr anchor="b"/>
          <a:lstStyle>
            <a:lvl1pPr>
              <a:defRPr sz="8700" spc="-174">
                <a:solidFill>
                  <a:srgbClr val="FFFFFF"/>
                </a:solidFill>
              </a:defRPr>
            </a:lvl1pPr>
          </a:lstStyle>
          <a:p>
            <a:r>
              <a:t>Presentation Title</a:t>
            </a: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Section copy">
    <p:bg>
      <p:bgPr>
        <a:solidFill>
          <a:srgbClr val="000000"/>
        </a:solidFill>
        <a:effectLst/>
      </p:bgPr>
    </p:bg>
    <p:spTree>
      <p:nvGrpSpPr>
        <p:cNvPr id="1" name=""/>
        <p:cNvGrpSpPr/>
        <p:nvPr/>
      </p:nvGrpSpPr>
      <p:grpSpPr>
        <a:xfrm>
          <a:off x="0" y="0"/>
          <a:ext cx="0" cy="0"/>
          <a:chOff x="0" y="0"/>
          <a:chExt cx="0" cy="0"/>
        </a:xfrm>
      </p:grpSpPr>
      <p:pic>
        <p:nvPicPr>
          <p:cNvPr id="42" name="bg.png" descr="bg.png"/>
          <p:cNvPicPr>
            <a:picLocks noChangeAspect="1"/>
          </p:cNvPicPr>
          <p:nvPr/>
        </p:nvPicPr>
        <p:blipFill>
          <a:blip r:embed="rId2"/>
          <a:stretch>
            <a:fillRect/>
          </a:stretch>
        </p:blipFill>
        <p:spPr>
          <a:xfrm>
            <a:off x="-466571" y="-939800"/>
            <a:ext cx="18825092" cy="15260874"/>
          </a:xfrm>
          <a:prstGeom prst="rect">
            <a:avLst/>
          </a:prstGeom>
          <a:ln w="12700">
            <a:miter lim="400000"/>
          </a:ln>
        </p:spPr>
      </p:pic>
      <p:sp>
        <p:nvSpPr>
          <p:cNvPr id="43" name="Title Text"/>
          <p:cNvSpPr txBox="1">
            <a:spLocks noGrp="1"/>
          </p:cNvSpPr>
          <p:nvPr>
            <p:ph type="title"/>
          </p:nvPr>
        </p:nvSpPr>
        <p:spPr>
          <a:xfrm>
            <a:off x="904873" y="3066232"/>
            <a:ext cx="16478253" cy="4133558"/>
          </a:xfrm>
          <a:prstGeom prst="rect">
            <a:avLst/>
          </a:prstGeom>
        </p:spPr>
        <p:txBody>
          <a:bodyPr anchor="b"/>
          <a:lstStyle>
            <a:lvl1pPr>
              <a:defRPr sz="8700" spc="-174">
                <a:solidFill>
                  <a:srgbClr val="FFFFFF"/>
                </a:solidFill>
              </a:defRPr>
            </a:lvl1pPr>
          </a:lstStyle>
          <a:p>
            <a:r>
              <a:t>Title Text</a:t>
            </a:r>
          </a:p>
        </p:txBody>
      </p:sp>
      <p:sp>
        <p:nvSpPr>
          <p:cNvPr id="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1" name="Slide Title"/>
          <p:cNvSpPr txBox="1">
            <a:spLocks noGrp="1"/>
          </p:cNvSpPr>
          <p:nvPr>
            <p:ph type="title" hasCustomPrompt="1"/>
          </p:nvPr>
        </p:nvSpPr>
        <p:spPr>
          <a:prstGeom prst="rect">
            <a:avLst/>
          </a:prstGeom>
        </p:spPr>
        <p:txBody>
          <a:bodyPr/>
          <a:lstStyle/>
          <a:p>
            <a:r>
              <a:t>Slide Title</a:t>
            </a:r>
          </a:p>
        </p:txBody>
      </p:sp>
      <p:sp>
        <p:nvSpPr>
          <p:cNvPr id="52" name="Slide Subtitle"/>
          <p:cNvSpPr txBox="1">
            <a:spLocks noGrp="1"/>
          </p:cNvSpPr>
          <p:nvPr>
            <p:ph type="body" sz="quarter" idx="21" hasCustomPrompt="1"/>
          </p:nvPr>
        </p:nvSpPr>
        <p:spPr>
          <a:xfrm>
            <a:off x="904875" y="2372962"/>
            <a:ext cx="16478250" cy="934780"/>
          </a:xfrm>
          <a:prstGeom prst="rect">
            <a:avLst/>
          </a:prstGeom>
        </p:spPr>
        <p:txBody>
          <a:bodyPr lIns="45719" tIns="45719" rIns="45719" bIns="45719"/>
          <a:lstStyle>
            <a:lvl1pPr marL="0" indent="0" defTabSz="619109">
              <a:lnSpc>
                <a:spcPct val="100000"/>
              </a:lnSpc>
              <a:spcBef>
                <a:spcPts val="0"/>
              </a:spcBef>
              <a:buSzTx/>
              <a:buNone/>
              <a:defRPr sz="4125" b="1">
                <a:solidFill>
                  <a:srgbClr val="5E5E5E"/>
                </a:solidFill>
                <a:latin typeface="+mj-lt"/>
                <a:ea typeface="+mj-ea"/>
                <a:cs typeface="+mj-cs"/>
                <a:sym typeface="Corporate S"/>
              </a:defRPr>
            </a:lvl1pPr>
          </a:lstStyle>
          <a:p>
            <a:r>
              <a:t>Slide Subtitle</a:t>
            </a:r>
          </a:p>
        </p:txBody>
      </p:sp>
      <p:sp>
        <p:nvSpPr>
          <p:cNvPr id="53"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Statement">
    <p:spTree>
      <p:nvGrpSpPr>
        <p:cNvPr id="1" name=""/>
        <p:cNvGrpSpPr/>
        <p:nvPr/>
      </p:nvGrpSpPr>
      <p:grpSpPr>
        <a:xfrm>
          <a:off x="0" y="0"/>
          <a:ext cx="0" cy="0"/>
          <a:chOff x="0" y="0"/>
          <a:chExt cx="0" cy="0"/>
        </a:xfrm>
      </p:grpSpPr>
      <p:sp>
        <p:nvSpPr>
          <p:cNvPr id="84" name="Body Level One…"/>
          <p:cNvSpPr txBox="1">
            <a:spLocks noGrp="1"/>
          </p:cNvSpPr>
          <p:nvPr>
            <p:ph type="body" sz="half" idx="1" hasCustomPrompt="1"/>
          </p:nvPr>
        </p:nvSpPr>
        <p:spPr>
          <a:xfrm>
            <a:off x="904875" y="4920843"/>
            <a:ext cx="16478250" cy="3874314"/>
          </a:xfrm>
          <a:prstGeom prst="rect">
            <a:avLst/>
          </a:prstGeom>
        </p:spPr>
        <p:txBody>
          <a:bodyPr anchor="ctr"/>
          <a:lstStyle>
            <a:lvl1pPr marL="0" indent="0" algn="ctr">
              <a:lnSpc>
                <a:spcPct val="80000"/>
              </a:lnSpc>
              <a:spcBef>
                <a:spcPts val="0"/>
              </a:spcBef>
              <a:buSzTx/>
              <a:buNone/>
              <a:defRPr sz="8700" spc="-174"/>
            </a:lvl1pPr>
            <a:lvl2pPr marL="0" indent="342892" algn="ctr">
              <a:lnSpc>
                <a:spcPct val="80000"/>
              </a:lnSpc>
              <a:spcBef>
                <a:spcPts val="0"/>
              </a:spcBef>
              <a:buSzTx/>
              <a:buNone/>
              <a:defRPr sz="8700" spc="-174"/>
            </a:lvl2pPr>
            <a:lvl3pPr marL="0" indent="685783" algn="ctr">
              <a:lnSpc>
                <a:spcPct val="80000"/>
              </a:lnSpc>
              <a:spcBef>
                <a:spcPts val="0"/>
              </a:spcBef>
              <a:buSzTx/>
              <a:buNone/>
              <a:defRPr sz="8700" spc="-174"/>
            </a:lvl3pPr>
            <a:lvl4pPr marL="0" indent="1028675" algn="ctr">
              <a:lnSpc>
                <a:spcPct val="80000"/>
              </a:lnSpc>
              <a:spcBef>
                <a:spcPts val="0"/>
              </a:spcBef>
              <a:buSzTx/>
              <a:buNone/>
              <a:defRPr sz="8700" spc="-174"/>
            </a:lvl4pPr>
            <a:lvl5pPr marL="0" indent="1371566" algn="ctr">
              <a:lnSpc>
                <a:spcPct val="80000"/>
              </a:lnSpc>
              <a:spcBef>
                <a:spcPts val="0"/>
              </a:spcBef>
              <a:buSzTx/>
              <a:buNone/>
              <a:defRPr sz="8700" spc="-174"/>
            </a:lvl5pPr>
          </a:lstStyle>
          <a:p>
            <a:r>
              <a:t>Statement</a:t>
            </a:r>
          </a:p>
          <a:p>
            <a:pPr lvl="1"/>
            <a:endParaRPr/>
          </a:p>
          <a:p>
            <a:pPr lvl="2"/>
            <a:endParaRPr/>
          </a:p>
          <a:p>
            <a:pPr lvl="3"/>
            <a:endParaRPr/>
          </a:p>
          <a:p>
            <a:pPr lvl="4"/>
            <a:endParaRPr/>
          </a:p>
        </p:txBody>
      </p:sp>
      <p:pic>
        <p:nvPicPr>
          <p:cNvPr id="85" name="logo.png" descr="logo.png"/>
          <p:cNvPicPr>
            <a:picLocks noChangeAspect="1"/>
          </p:cNvPicPr>
          <p:nvPr/>
        </p:nvPicPr>
        <p:blipFill>
          <a:blip r:embed="rId2"/>
          <a:stretch>
            <a:fillRect/>
          </a:stretch>
        </p:blipFill>
        <p:spPr>
          <a:xfrm>
            <a:off x="13410084" y="12225446"/>
            <a:ext cx="4540397" cy="1336174"/>
          </a:xfrm>
          <a:prstGeom prst="rect">
            <a:avLst/>
          </a:prstGeom>
          <a:ln w="12700">
            <a:miter lim="400000"/>
          </a:ln>
        </p:spPr>
      </p:pic>
      <p:pic>
        <p:nvPicPr>
          <p:cNvPr id="86" name="animacija-slide-veci.gif" descr="animacija-slide-veci.gif"/>
          <p:cNvPicPr>
            <a:picLocks/>
          </p:cNvPicPr>
          <p:nvPr/>
        </p:nvPicPr>
        <p:blipFill>
          <a:blip r:embed="rId3"/>
          <a:stretch>
            <a:fillRect/>
          </a:stretch>
        </p:blipFill>
        <p:spPr>
          <a:xfrm>
            <a:off x="15013186" y="-63401"/>
            <a:ext cx="3290144" cy="4386859"/>
          </a:xfrm>
          <a:prstGeom prst="rect">
            <a:avLst/>
          </a:prstGeom>
          <a:ln w="12700">
            <a:miter lim="400000"/>
          </a:ln>
        </p:spPr>
      </p:pic>
      <p:sp>
        <p:nvSpPr>
          <p:cNvPr id="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ig Fact">
    <p:spTree>
      <p:nvGrpSpPr>
        <p:cNvPr id="1" name=""/>
        <p:cNvGrpSpPr/>
        <p:nvPr/>
      </p:nvGrpSpPr>
      <p:grpSpPr>
        <a:xfrm>
          <a:off x="0" y="0"/>
          <a:ext cx="0" cy="0"/>
          <a:chOff x="0" y="0"/>
          <a:chExt cx="0" cy="0"/>
        </a:xfrm>
      </p:grpSpPr>
      <p:sp>
        <p:nvSpPr>
          <p:cNvPr id="94" name="Body Level One…"/>
          <p:cNvSpPr txBox="1">
            <a:spLocks noGrp="1"/>
          </p:cNvSpPr>
          <p:nvPr>
            <p:ph type="body" idx="1" hasCustomPrompt="1"/>
          </p:nvPr>
        </p:nvSpPr>
        <p:spPr>
          <a:xfrm>
            <a:off x="904875" y="1075927"/>
            <a:ext cx="16478250" cy="7241584"/>
          </a:xfrm>
          <a:prstGeom prst="rect">
            <a:avLst/>
          </a:prstGeom>
        </p:spPr>
        <p:txBody>
          <a:bodyPr anchor="b"/>
          <a:lstStyle>
            <a:lvl1pPr marL="0" indent="0" algn="ctr">
              <a:lnSpc>
                <a:spcPct val="80000"/>
              </a:lnSpc>
              <a:spcBef>
                <a:spcPts val="0"/>
              </a:spcBef>
              <a:buSzTx/>
              <a:buNone/>
              <a:defRPr sz="18749" spc="-188"/>
            </a:lvl1pPr>
            <a:lvl2pPr marL="0" indent="342892" algn="ctr">
              <a:lnSpc>
                <a:spcPct val="80000"/>
              </a:lnSpc>
              <a:spcBef>
                <a:spcPts val="0"/>
              </a:spcBef>
              <a:buSzTx/>
              <a:buNone/>
              <a:defRPr sz="18749" spc="-188"/>
            </a:lvl2pPr>
            <a:lvl3pPr marL="0" indent="685783" algn="ctr">
              <a:lnSpc>
                <a:spcPct val="80000"/>
              </a:lnSpc>
              <a:spcBef>
                <a:spcPts val="0"/>
              </a:spcBef>
              <a:buSzTx/>
              <a:buNone/>
              <a:defRPr sz="18749" spc="-188"/>
            </a:lvl3pPr>
            <a:lvl4pPr marL="0" indent="1028675" algn="ctr">
              <a:lnSpc>
                <a:spcPct val="80000"/>
              </a:lnSpc>
              <a:spcBef>
                <a:spcPts val="0"/>
              </a:spcBef>
              <a:buSzTx/>
              <a:buNone/>
              <a:defRPr sz="18749" spc="-188"/>
            </a:lvl4pPr>
            <a:lvl5pPr marL="0" indent="1371566" algn="ctr">
              <a:lnSpc>
                <a:spcPct val="80000"/>
              </a:lnSpc>
              <a:spcBef>
                <a:spcPts val="0"/>
              </a:spcBef>
              <a:buSzTx/>
              <a:buNone/>
              <a:defRPr sz="18749" spc="-188"/>
            </a:lvl5pPr>
          </a:lstStyle>
          <a:p>
            <a:r>
              <a:t>100%</a:t>
            </a:r>
          </a:p>
          <a:p>
            <a:pPr lvl="1"/>
            <a:endParaRPr/>
          </a:p>
          <a:p>
            <a:pPr lvl="2"/>
            <a:endParaRPr/>
          </a:p>
          <a:p>
            <a:pPr lvl="3"/>
            <a:endParaRPr/>
          </a:p>
          <a:p>
            <a:pPr lvl="4"/>
            <a:endParaRPr/>
          </a:p>
        </p:txBody>
      </p:sp>
      <p:sp>
        <p:nvSpPr>
          <p:cNvPr id="95" name="Fact information"/>
          <p:cNvSpPr txBox="1">
            <a:spLocks noGrp="1"/>
          </p:cNvSpPr>
          <p:nvPr>
            <p:ph type="body" sz="quarter" idx="21" hasCustomPrompt="1"/>
          </p:nvPr>
        </p:nvSpPr>
        <p:spPr>
          <a:xfrm>
            <a:off x="904875" y="8262180"/>
            <a:ext cx="16478250" cy="934780"/>
          </a:xfrm>
          <a:prstGeom prst="rect">
            <a:avLst/>
          </a:prstGeom>
        </p:spPr>
        <p:txBody>
          <a:bodyPr lIns="45719" tIns="45719" rIns="45719" bIns="45719"/>
          <a:lstStyle>
            <a:lvl1pPr marL="0" indent="0" algn="ctr" defTabSz="619109">
              <a:lnSpc>
                <a:spcPct val="100000"/>
              </a:lnSpc>
              <a:spcBef>
                <a:spcPts val="0"/>
              </a:spcBef>
              <a:buSzTx/>
              <a:buNone/>
              <a:defRPr sz="4125" b="1">
                <a:latin typeface="+mj-lt"/>
                <a:ea typeface="+mj-ea"/>
                <a:cs typeface="+mj-cs"/>
                <a:sym typeface="Corporate S"/>
              </a:defRPr>
            </a:lvl1pPr>
          </a:lstStyle>
          <a:p>
            <a:r>
              <a:t>Fact information</a:t>
            </a:r>
          </a:p>
        </p:txBody>
      </p:sp>
      <p:pic>
        <p:nvPicPr>
          <p:cNvPr id="96" name="logo.png" descr="logo.png"/>
          <p:cNvPicPr>
            <a:picLocks noChangeAspect="1"/>
          </p:cNvPicPr>
          <p:nvPr/>
        </p:nvPicPr>
        <p:blipFill>
          <a:blip r:embed="rId2"/>
          <a:stretch>
            <a:fillRect/>
          </a:stretch>
        </p:blipFill>
        <p:spPr>
          <a:xfrm>
            <a:off x="13410084" y="12225446"/>
            <a:ext cx="4540397" cy="1336174"/>
          </a:xfrm>
          <a:prstGeom prst="rect">
            <a:avLst/>
          </a:prstGeom>
          <a:ln w="12700">
            <a:miter lim="400000"/>
          </a:ln>
        </p:spPr>
      </p:pic>
      <p:pic>
        <p:nvPicPr>
          <p:cNvPr id="97" name="animacija-slide-veci.gif" descr="animacija-slide-veci.gif"/>
          <p:cNvPicPr>
            <a:picLocks/>
          </p:cNvPicPr>
          <p:nvPr/>
        </p:nvPicPr>
        <p:blipFill>
          <a:blip r:embed="rId3"/>
          <a:stretch>
            <a:fillRect/>
          </a:stretch>
        </p:blipFill>
        <p:spPr>
          <a:xfrm>
            <a:off x="15013186" y="-63401"/>
            <a:ext cx="3290144" cy="4386859"/>
          </a:xfrm>
          <a:prstGeom prst="rect">
            <a:avLst/>
          </a:prstGeom>
          <a:ln w="12700">
            <a:miter lim="400000"/>
          </a:ln>
        </p:spPr>
      </p:pic>
      <p:sp>
        <p:nvSpPr>
          <p:cNvPr id="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FAQ">
    <p:spTree>
      <p:nvGrpSpPr>
        <p:cNvPr id="1" name=""/>
        <p:cNvGrpSpPr/>
        <p:nvPr/>
      </p:nvGrpSpPr>
      <p:grpSpPr>
        <a:xfrm>
          <a:off x="0" y="0"/>
          <a:ext cx="0" cy="0"/>
          <a:chOff x="0" y="0"/>
          <a:chExt cx="0" cy="0"/>
        </a:xfrm>
      </p:grpSpPr>
      <p:sp>
        <p:nvSpPr>
          <p:cNvPr id="105" name="Pitanja"/>
          <p:cNvSpPr txBox="1">
            <a:spLocks noGrp="1"/>
          </p:cNvSpPr>
          <p:nvPr>
            <p:ph type="body" sz="quarter" idx="21" hasCustomPrompt="1"/>
          </p:nvPr>
        </p:nvSpPr>
        <p:spPr>
          <a:xfrm>
            <a:off x="8845451" y="5924415"/>
            <a:ext cx="8537675" cy="5261014"/>
          </a:xfrm>
          <a:prstGeom prst="rect">
            <a:avLst/>
          </a:prstGeom>
        </p:spPr>
        <p:txBody>
          <a:bodyPr lIns="45719" tIns="45719" rIns="45719" bIns="45719"/>
          <a:lstStyle>
            <a:lvl1pPr marL="0" indent="0" defTabSz="619109">
              <a:lnSpc>
                <a:spcPct val="100000"/>
              </a:lnSpc>
              <a:spcBef>
                <a:spcPts val="0"/>
              </a:spcBef>
              <a:buSzTx/>
              <a:buNone/>
              <a:defRPr sz="8700"/>
            </a:lvl1pPr>
          </a:lstStyle>
          <a:p>
            <a:r>
              <a:t>Fact information</a:t>
            </a:r>
          </a:p>
        </p:txBody>
      </p:sp>
      <p:pic>
        <p:nvPicPr>
          <p:cNvPr id="106" name="logo.png" descr="logo.png"/>
          <p:cNvPicPr>
            <a:picLocks noChangeAspect="1"/>
          </p:cNvPicPr>
          <p:nvPr/>
        </p:nvPicPr>
        <p:blipFill>
          <a:blip r:embed="rId2"/>
          <a:stretch>
            <a:fillRect/>
          </a:stretch>
        </p:blipFill>
        <p:spPr>
          <a:xfrm>
            <a:off x="13410084" y="12225446"/>
            <a:ext cx="4540397" cy="1336174"/>
          </a:xfrm>
          <a:prstGeom prst="rect">
            <a:avLst/>
          </a:prstGeom>
          <a:ln w="12700">
            <a:miter lim="400000"/>
          </a:ln>
        </p:spPr>
      </p:pic>
      <p:sp>
        <p:nvSpPr>
          <p:cNvPr id="10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14" name="Attribution"/>
          <p:cNvSpPr txBox="1">
            <a:spLocks noGrp="1"/>
          </p:cNvSpPr>
          <p:nvPr>
            <p:ph type="body" sz="quarter" idx="21" hasCustomPrompt="1"/>
          </p:nvPr>
        </p:nvSpPr>
        <p:spPr>
          <a:xfrm>
            <a:off x="1822520" y="10675456"/>
            <a:ext cx="15150039" cy="636979"/>
          </a:xfrm>
          <a:prstGeom prst="rect">
            <a:avLst/>
          </a:prstGeom>
        </p:spPr>
        <p:txBody>
          <a:bodyPr lIns="45719" tIns="45719" rIns="45719" bIns="45719"/>
          <a:lstStyle>
            <a:lvl1pPr marL="0" indent="0" defTabSz="612918">
              <a:lnSpc>
                <a:spcPct val="100000"/>
              </a:lnSpc>
              <a:spcBef>
                <a:spcPts val="0"/>
              </a:spcBef>
              <a:buSzTx/>
              <a:buNone/>
              <a:defRPr sz="2673" b="1">
                <a:latin typeface="+mj-lt"/>
                <a:ea typeface="+mj-ea"/>
                <a:cs typeface="+mj-cs"/>
                <a:sym typeface="Corporate S"/>
              </a:defRPr>
            </a:lvl1pPr>
          </a:lstStyle>
          <a:p>
            <a:r>
              <a:t>Attribution</a:t>
            </a:r>
          </a:p>
        </p:txBody>
      </p:sp>
      <p:sp>
        <p:nvSpPr>
          <p:cNvPr id="115" name="Body Level One…"/>
          <p:cNvSpPr txBox="1">
            <a:spLocks noGrp="1"/>
          </p:cNvSpPr>
          <p:nvPr>
            <p:ph type="body" sz="half" idx="1" hasCustomPrompt="1"/>
          </p:nvPr>
        </p:nvSpPr>
        <p:spPr>
          <a:xfrm>
            <a:off x="1315443" y="4939860"/>
            <a:ext cx="15657116" cy="3836280"/>
          </a:xfrm>
          <a:prstGeom prst="rect">
            <a:avLst/>
          </a:prstGeom>
        </p:spPr>
        <p:txBody>
          <a:bodyPr/>
          <a:lstStyle>
            <a:lvl1pPr marL="479180" indent="-352416">
              <a:spcBef>
                <a:spcPts val="0"/>
              </a:spcBef>
              <a:buSzTx/>
              <a:buNone/>
              <a:defRPr sz="6375" spc="-127"/>
            </a:lvl1pPr>
            <a:lvl2pPr marL="479180" indent="-9525">
              <a:spcBef>
                <a:spcPts val="0"/>
              </a:spcBef>
              <a:buSzTx/>
              <a:buNone/>
              <a:defRPr sz="6375" spc="-127"/>
            </a:lvl2pPr>
            <a:lvl3pPr marL="479180" indent="333367">
              <a:spcBef>
                <a:spcPts val="0"/>
              </a:spcBef>
              <a:buSzTx/>
              <a:buNone/>
              <a:defRPr sz="6375" spc="-127"/>
            </a:lvl3pPr>
            <a:lvl4pPr marL="479180" indent="676258">
              <a:spcBef>
                <a:spcPts val="0"/>
              </a:spcBef>
              <a:buSzTx/>
              <a:buNone/>
              <a:defRPr sz="6375" spc="-127"/>
            </a:lvl4pPr>
            <a:lvl5pPr marL="479180" indent="1019150">
              <a:spcBef>
                <a:spcPts val="0"/>
              </a:spcBef>
              <a:buSzTx/>
              <a:buNone/>
              <a:defRPr sz="6375" spc="-127"/>
            </a:lvl5pPr>
          </a:lstStyle>
          <a:p>
            <a:r>
              <a:t>“Notable Quote”</a:t>
            </a:r>
          </a:p>
          <a:p>
            <a:pPr lvl="1"/>
            <a:endParaRPr/>
          </a:p>
          <a:p>
            <a:pPr lvl="2"/>
            <a:endParaRPr/>
          </a:p>
          <a:p>
            <a:pPr lvl="3"/>
            <a:endParaRPr/>
          </a:p>
          <a:p>
            <a:pPr lvl="4"/>
            <a:endParaRPr/>
          </a:p>
        </p:txBody>
      </p:sp>
      <p:pic>
        <p:nvPicPr>
          <p:cNvPr id="116" name="logo.png" descr="logo.png"/>
          <p:cNvPicPr>
            <a:picLocks noChangeAspect="1"/>
          </p:cNvPicPr>
          <p:nvPr/>
        </p:nvPicPr>
        <p:blipFill>
          <a:blip r:embed="rId2"/>
          <a:stretch>
            <a:fillRect/>
          </a:stretch>
        </p:blipFill>
        <p:spPr>
          <a:xfrm>
            <a:off x="13410084" y="12225446"/>
            <a:ext cx="4540397" cy="1336174"/>
          </a:xfrm>
          <a:prstGeom prst="rect">
            <a:avLst/>
          </a:prstGeom>
          <a:ln w="12700">
            <a:miter lim="400000"/>
          </a:ln>
        </p:spPr>
      </p:pic>
      <p:pic>
        <p:nvPicPr>
          <p:cNvPr id="117" name="animacija-slide-veci.gif" descr="animacija-slide-veci.gif"/>
          <p:cNvPicPr>
            <a:picLocks/>
          </p:cNvPicPr>
          <p:nvPr/>
        </p:nvPicPr>
        <p:blipFill>
          <a:blip r:embed="rId3"/>
          <a:stretch>
            <a:fillRect/>
          </a:stretch>
        </p:blipFill>
        <p:spPr>
          <a:xfrm>
            <a:off x="15013186" y="-63401"/>
            <a:ext cx="3290144" cy="4386859"/>
          </a:xfrm>
          <a:prstGeom prst="rect">
            <a:avLst/>
          </a:prstGeom>
          <a:ln w="12700">
            <a:miter lim="400000"/>
          </a:ln>
        </p:spPr>
      </p:pic>
      <p:sp>
        <p:nvSpPr>
          <p:cNvPr id="1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125" name="logo.png" descr="logo.png"/>
          <p:cNvPicPr>
            <a:picLocks noChangeAspect="1"/>
          </p:cNvPicPr>
          <p:nvPr/>
        </p:nvPicPr>
        <p:blipFill>
          <a:blip r:embed="rId2"/>
          <a:stretch>
            <a:fillRect/>
          </a:stretch>
        </p:blipFill>
        <p:spPr>
          <a:xfrm>
            <a:off x="13410084" y="12225446"/>
            <a:ext cx="4540397" cy="1336174"/>
          </a:xfrm>
          <a:prstGeom prst="rect">
            <a:avLst/>
          </a:prstGeom>
          <a:ln w="12700">
            <a:miter lim="400000"/>
          </a:ln>
        </p:spPr>
      </p:pic>
      <p:pic>
        <p:nvPicPr>
          <p:cNvPr id="126" name="animacija-slide-veci.gif" descr="animacija-slide-veci.gif"/>
          <p:cNvPicPr>
            <a:picLocks/>
          </p:cNvPicPr>
          <p:nvPr/>
        </p:nvPicPr>
        <p:blipFill>
          <a:blip r:embed="rId3"/>
          <a:stretch>
            <a:fillRect/>
          </a:stretch>
        </p:blipFill>
        <p:spPr>
          <a:xfrm>
            <a:off x="15013186" y="-63401"/>
            <a:ext cx="3290144" cy="4386859"/>
          </a:xfrm>
          <a:prstGeom prst="rect">
            <a:avLst/>
          </a:prstGeom>
          <a:ln w="12700">
            <a:miter lim="400000"/>
          </a:ln>
        </p:spPr>
      </p:pic>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hank you">
    <p:bg>
      <p:bgPr>
        <a:solidFill>
          <a:srgbClr val="008599"/>
        </a:solidFill>
        <a:effectLst/>
      </p:bgPr>
    </p:bg>
    <p:spTree>
      <p:nvGrpSpPr>
        <p:cNvPr id="1" name=""/>
        <p:cNvGrpSpPr/>
        <p:nvPr/>
      </p:nvGrpSpPr>
      <p:grpSpPr>
        <a:xfrm>
          <a:off x="0" y="0"/>
          <a:ext cx="0" cy="0"/>
          <a:chOff x="0" y="0"/>
          <a:chExt cx="0" cy="0"/>
        </a:xfrm>
      </p:grpSpPr>
      <p:pic>
        <p:nvPicPr>
          <p:cNvPr id="134" name="bg.png" descr="bg.png"/>
          <p:cNvPicPr>
            <a:picLocks noChangeAspect="1"/>
          </p:cNvPicPr>
          <p:nvPr/>
        </p:nvPicPr>
        <p:blipFill>
          <a:blip r:embed="rId2"/>
          <a:stretch>
            <a:fillRect/>
          </a:stretch>
        </p:blipFill>
        <p:spPr>
          <a:xfrm>
            <a:off x="-466571" y="-939800"/>
            <a:ext cx="18825092" cy="15260874"/>
          </a:xfrm>
          <a:prstGeom prst="rect">
            <a:avLst/>
          </a:prstGeom>
          <a:ln w="12700">
            <a:miter lim="400000"/>
          </a:ln>
        </p:spPr>
      </p:pic>
      <p:sp>
        <p:nvSpPr>
          <p:cNvPr id="135" name="Section Title"/>
          <p:cNvSpPr txBox="1">
            <a:spLocks noGrp="1"/>
          </p:cNvSpPr>
          <p:nvPr>
            <p:ph type="title" hasCustomPrompt="1"/>
          </p:nvPr>
        </p:nvSpPr>
        <p:spPr>
          <a:xfrm>
            <a:off x="904873" y="5016500"/>
            <a:ext cx="16478253" cy="4648200"/>
          </a:xfrm>
          <a:prstGeom prst="rect">
            <a:avLst/>
          </a:prstGeom>
        </p:spPr>
        <p:txBody>
          <a:bodyPr anchor="ctr"/>
          <a:lstStyle>
            <a:lvl1pPr>
              <a:defRPr sz="8700" spc="-174">
                <a:solidFill>
                  <a:srgbClr val="FFFFFF"/>
                </a:solidFill>
              </a:defRPr>
            </a:lvl1pPr>
          </a:lstStyle>
          <a:p>
            <a:r>
              <a:t>Section Title</a:t>
            </a:r>
          </a:p>
        </p:txBody>
      </p:sp>
      <p:sp>
        <p:nvSpPr>
          <p:cNvPr id="136" name="Subtitle"/>
          <p:cNvSpPr txBox="1">
            <a:spLocks noGrp="1"/>
          </p:cNvSpPr>
          <p:nvPr>
            <p:ph type="body" sz="half" idx="21"/>
          </p:nvPr>
        </p:nvSpPr>
        <p:spPr>
          <a:xfrm>
            <a:off x="904873" y="9472983"/>
            <a:ext cx="16510371" cy="4040987"/>
          </a:xfrm>
          <a:prstGeom prst="rect">
            <a:avLst/>
          </a:prstGeom>
        </p:spPr>
        <p:txBody>
          <a:bodyPr>
            <a:noAutofit/>
          </a:bodyPr>
          <a:lstStyle>
            <a:lvl1pPr marL="0" indent="0">
              <a:lnSpc>
                <a:spcPct val="100000"/>
              </a:lnSpc>
              <a:spcBef>
                <a:spcPts val="0"/>
              </a:spcBef>
              <a:buSzTx/>
              <a:buNone/>
              <a:defRPr sz="3750">
                <a:solidFill>
                  <a:srgbClr val="FFFFFF"/>
                </a:solidFill>
              </a:defRPr>
            </a:lvl1pPr>
          </a:lstStyle>
          <a:p>
            <a:r>
              <a:t>Subtitle</a:t>
            </a:r>
          </a:p>
        </p:txBody>
      </p:sp>
      <p:sp>
        <p:nvSpPr>
          <p:cNvPr id="137" name="Rectangle"/>
          <p:cNvSpPr/>
          <p:nvPr/>
        </p:nvSpPr>
        <p:spPr>
          <a:xfrm>
            <a:off x="0" y="3"/>
            <a:ext cx="18320116" cy="3054549"/>
          </a:xfrm>
          <a:prstGeom prst="rect">
            <a:avLst/>
          </a:prstGeom>
          <a:solidFill>
            <a:srgbClr val="FFFFFF"/>
          </a:solidFill>
          <a:ln w="12700">
            <a:miter lim="400000"/>
          </a:ln>
          <a:effectLst>
            <a:outerShdw blurRad="482600" dist="24479" dir="5400000" rotWithShape="0">
              <a:srgbClr val="000000">
                <a:alpha val="28235"/>
              </a:srgbClr>
            </a:outerShdw>
          </a:effectLst>
        </p:spPr>
        <p:txBody>
          <a:bodyPr lIns="38100" tIns="38100" rIns="38100" bIns="38100" anchor="ctr"/>
          <a:lstStyle/>
          <a:p>
            <a:pPr algn="ctr" defTabSz="619109">
              <a:defRPr sz="3200" b="0">
                <a:latin typeface="Helvetica Neue Medium"/>
                <a:ea typeface="Helvetica Neue Medium"/>
                <a:cs typeface="Helvetica Neue Medium"/>
                <a:sym typeface="Helvetica Neue Medium"/>
              </a:defRPr>
            </a:pPr>
            <a:endParaRPr sz="2400"/>
          </a:p>
        </p:txBody>
      </p:sp>
      <p:pic>
        <p:nvPicPr>
          <p:cNvPr id="138" name="logo.png" descr="logo.png"/>
          <p:cNvPicPr>
            <a:picLocks noChangeAspect="1"/>
          </p:cNvPicPr>
          <p:nvPr/>
        </p:nvPicPr>
        <p:blipFill>
          <a:blip r:embed="rId3"/>
          <a:stretch>
            <a:fillRect/>
          </a:stretch>
        </p:blipFill>
        <p:spPr>
          <a:xfrm>
            <a:off x="11139758" y="612150"/>
            <a:ext cx="6219287" cy="1830248"/>
          </a:xfrm>
          <a:prstGeom prst="rect">
            <a:avLst/>
          </a:prstGeom>
          <a:ln w="12700">
            <a:miter lim="400000"/>
          </a:ln>
        </p:spPr>
      </p:pic>
      <p:sp>
        <p:nvSpPr>
          <p:cNvPr id="139" name="Slide Number"/>
          <p:cNvSpPr txBox="1">
            <a:spLocks noGrp="1"/>
          </p:cNvSpPr>
          <p:nvPr>
            <p:ph type="sldNum" sz="quarter" idx="2"/>
          </p:nvPr>
        </p:nvSpPr>
        <p:spPr>
          <a:xfrm>
            <a:off x="8982220" y="13149494"/>
            <a:ext cx="314190" cy="3103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hank you 2">
    <p:bg>
      <p:bgPr>
        <a:solidFill>
          <a:srgbClr val="008599"/>
        </a:solidFill>
        <a:effectLst/>
      </p:bgPr>
    </p:bg>
    <p:spTree>
      <p:nvGrpSpPr>
        <p:cNvPr id="1" name=""/>
        <p:cNvGrpSpPr/>
        <p:nvPr/>
      </p:nvGrpSpPr>
      <p:grpSpPr>
        <a:xfrm>
          <a:off x="0" y="0"/>
          <a:ext cx="0" cy="0"/>
          <a:chOff x="0" y="0"/>
          <a:chExt cx="0" cy="0"/>
        </a:xfrm>
      </p:grpSpPr>
      <p:pic>
        <p:nvPicPr>
          <p:cNvPr id="146" name="Kontakt3.jpg" descr="Kontakt3.jpg"/>
          <p:cNvPicPr>
            <a:picLocks noChangeAspect="1"/>
          </p:cNvPicPr>
          <p:nvPr/>
        </p:nvPicPr>
        <p:blipFill>
          <a:blip r:embed="rId2"/>
          <a:stretch>
            <a:fillRect/>
          </a:stretch>
        </p:blipFill>
        <p:spPr>
          <a:xfrm>
            <a:off x="0" y="3072701"/>
            <a:ext cx="18288000" cy="8255001"/>
          </a:xfrm>
          <a:prstGeom prst="rect">
            <a:avLst/>
          </a:prstGeom>
          <a:ln w="12700">
            <a:miter lim="400000"/>
          </a:ln>
        </p:spPr>
      </p:pic>
      <p:sp>
        <p:nvSpPr>
          <p:cNvPr id="147" name="Rectangle"/>
          <p:cNvSpPr/>
          <p:nvPr/>
        </p:nvSpPr>
        <p:spPr>
          <a:xfrm>
            <a:off x="0" y="3"/>
            <a:ext cx="18320116" cy="3054549"/>
          </a:xfrm>
          <a:prstGeom prst="rect">
            <a:avLst/>
          </a:prstGeom>
          <a:solidFill>
            <a:srgbClr val="FFFFFF"/>
          </a:solidFill>
          <a:ln w="12700">
            <a:miter lim="400000"/>
          </a:ln>
        </p:spPr>
        <p:txBody>
          <a:bodyPr lIns="38100" tIns="38100" rIns="38100" bIns="38100" anchor="ctr"/>
          <a:lstStyle/>
          <a:p>
            <a:pPr algn="ctr" defTabSz="619109">
              <a:defRPr sz="3200" b="0">
                <a:latin typeface="Helvetica Neue Medium"/>
                <a:ea typeface="Helvetica Neue Medium"/>
                <a:cs typeface="Helvetica Neue Medium"/>
                <a:sym typeface="Helvetica Neue Medium"/>
              </a:defRPr>
            </a:pPr>
            <a:endParaRPr sz="2400"/>
          </a:p>
        </p:txBody>
      </p:sp>
      <p:pic>
        <p:nvPicPr>
          <p:cNvPr id="148" name="logo.png" descr="logo.png"/>
          <p:cNvPicPr>
            <a:picLocks noChangeAspect="1"/>
          </p:cNvPicPr>
          <p:nvPr/>
        </p:nvPicPr>
        <p:blipFill>
          <a:blip r:embed="rId3"/>
          <a:stretch>
            <a:fillRect/>
          </a:stretch>
        </p:blipFill>
        <p:spPr>
          <a:xfrm>
            <a:off x="11139758" y="612150"/>
            <a:ext cx="6219287" cy="1830248"/>
          </a:xfrm>
          <a:prstGeom prst="rect">
            <a:avLst/>
          </a:prstGeom>
          <a:ln w="12700">
            <a:miter lim="400000"/>
          </a:ln>
        </p:spPr>
      </p:pic>
      <p:sp>
        <p:nvSpPr>
          <p:cNvPr id="149" name="Slide Number"/>
          <p:cNvSpPr txBox="1">
            <a:spLocks noGrp="1"/>
          </p:cNvSpPr>
          <p:nvPr>
            <p:ph type="sldNum" sz="quarter" idx="2"/>
          </p:nvPr>
        </p:nvSpPr>
        <p:spPr>
          <a:xfrm>
            <a:off x="8982220" y="13149494"/>
            <a:ext cx="314190" cy="3103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Contents">
    <p:spTree>
      <p:nvGrpSpPr>
        <p:cNvPr id="1" name=""/>
        <p:cNvGrpSpPr/>
        <p:nvPr/>
      </p:nvGrpSpPr>
      <p:grpSpPr>
        <a:xfrm>
          <a:off x="0" y="0"/>
          <a:ext cx="0" cy="0"/>
          <a:chOff x="0" y="0"/>
          <a:chExt cx="0" cy="0"/>
        </a:xfrm>
      </p:grpSpPr>
      <p:pic>
        <p:nvPicPr>
          <p:cNvPr id="61" name="logo.png" descr="logo.png"/>
          <p:cNvPicPr>
            <a:picLocks noChangeAspect="1"/>
          </p:cNvPicPr>
          <p:nvPr/>
        </p:nvPicPr>
        <p:blipFill>
          <a:blip r:embed="rId2"/>
          <a:stretch>
            <a:fillRect/>
          </a:stretch>
        </p:blipFill>
        <p:spPr>
          <a:xfrm>
            <a:off x="13410083" y="12225446"/>
            <a:ext cx="4540397" cy="1336174"/>
          </a:xfrm>
          <a:prstGeom prst="rect">
            <a:avLst/>
          </a:prstGeom>
          <a:ln w="12700">
            <a:miter lim="400000"/>
          </a:ln>
        </p:spPr>
      </p:pic>
      <p:sp>
        <p:nvSpPr>
          <p:cNvPr id="62" name="Slide Subtitle"/>
          <p:cNvSpPr txBox="1">
            <a:spLocks noGrp="1"/>
          </p:cNvSpPr>
          <p:nvPr>
            <p:ph type="body" sz="quarter" idx="21" hasCustomPrompt="1"/>
          </p:nvPr>
        </p:nvSpPr>
        <p:spPr>
          <a:xfrm>
            <a:off x="904875" y="2372962"/>
            <a:ext cx="7334250" cy="934780"/>
          </a:xfrm>
          <a:prstGeom prst="rect">
            <a:avLst/>
          </a:prstGeom>
        </p:spPr>
        <p:txBody>
          <a:bodyPr lIns="45719" tIns="45719" rIns="45719" bIns="45719"/>
          <a:lstStyle>
            <a:lvl1pPr marL="0" indent="0" defTabSz="619125">
              <a:lnSpc>
                <a:spcPct val="100000"/>
              </a:lnSpc>
              <a:spcBef>
                <a:spcPts val="0"/>
              </a:spcBef>
              <a:buSzTx/>
              <a:buNone/>
              <a:defRPr sz="4125" b="1">
                <a:solidFill>
                  <a:srgbClr val="5E5E5E"/>
                </a:solidFill>
                <a:latin typeface="+mj-lt"/>
                <a:ea typeface="+mj-ea"/>
                <a:cs typeface="+mj-cs"/>
                <a:sym typeface="Corporate S"/>
              </a:defRPr>
            </a:lvl1pPr>
          </a:lstStyle>
          <a:p>
            <a:r>
              <a:t>Slide Subtitle</a:t>
            </a:r>
          </a:p>
        </p:txBody>
      </p:sp>
      <p:sp>
        <p:nvSpPr>
          <p:cNvPr id="63" name="Body Level One…"/>
          <p:cNvSpPr txBox="1">
            <a:spLocks noGrp="1"/>
          </p:cNvSpPr>
          <p:nvPr>
            <p:ph type="body" sz="half" idx="1" hasCustomPrompt="1"/>
          </p:nvPr>
        </p:nvSpPr>
        <p:spPr>
          <a:xfrm>
            <a:off x="904875" y="4248504"/>
            <a:ext cx="7334250" cy="8256630"/>
          </a:xfrm>
          <a:prstGeom prst="rect">
            <a:avLst/>
          </a:prstGeom>
        </p:spPr>
        <p:txBody>
          <a:bodyPr/>
          <a:lstStyle/>
          <a:p>
            <a:r>
              <a:t>Slide bullet text</a:t>
            </a:r>
          </a:p>
          <a:p>
            <a:pPr lvl="1"/>
            <a:endParaRPr/>
          </a:p>
          <a:p>
            <a:pPr lvl="2"/>
            <a:endParaRPr/>
          </a:p>
          <a:p>
            <a:pPr lvl="3"/>
            <a:endParaRPr/>
          </a:p>
          <a:p>
            <a:pPr lvl="4"/>
            <a:endParaRPr/>
          </a:p>
        </p:txBody>
      </p:sp>
      <p:sp>
        <p:nvSpPr>
          <p:cNvPr id="64" name="image-example.jpg"/>
          <p:cNvSpPr>
            <a:spLocks noGrp="1"/>
          </p:cNvSpPr>
          <p:nvPr>
            <p:ph type="pic" sz="half" idx="22"/>
          </p:nvPr>
        </p:nvSpPr>
        <p:spPr>
          <a:xfrm>
            <a:off x="10997203" y="1310651"/>
            <a:ext cx="7335492" cy="10021997"/>
          </a:xfrm>
          <a:prstGeom prst="rect">
            <a:avLst/>
          </a:prstGeom>
        </p:spPr>
        <p:txBody>
          <a:bodyPr lIns="91439" tIns="45719" rIns="91439" bIns="45719">
            <a:noAutofit/>
          </a:bodyPr>
          <a:lstStyle/>
          <a:p>
            <a:endParaRPr/>
          </a:p>
        </p:txBody>
      </p:sp>
      <p:sp>
        <p:nvSpPr>
          <p:cNvPr id="65" name="Slide Title"/>
          <p:cNvSpPr txBox="1">
            <a:spLocks noGrp="1"/>
          </p:cNvSpPr>
          <p:nvPr>
            <p:ph type="title" hasCustomPrompt="1"/>
          </p:nvPr>
        </p:nvSpPr>
        <p:spPr>
          <a:xfrm>
            <a:off x="904875" y="1079500"/>
            <a:ext cx="7334250" cy="1435100"/>
          </a:xfrm>
          <a:prstGeom prst="rect">
            <a:avLst/>
          </a:prstGeom>
        </p:spPr>
        <p:txBody>
          <a:bodyPr/>
          <a:lstStyle/>
          <a:p>
            <a:r>
              <a:t>Slide Title</a:t>
            </a: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2785653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904875" y="1079503"/>
            <a:ext cx="1647825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904875" y="4248504"/>
            <a:ext cx="1647825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pic>
        <p:nvPicPr>
          <p:cNvPr id="4" name="logo.png" descr="logo.png"/>
          <p:cNvPicPr>
            <a:picLocks noChangeAspect="1"/>
          </p:cNvPicPr>
          <p:nvPr/>
        </p:nvPicPr>
        <p:blipFill>
          <a:blip r:embed="rId15"/>
          <a:stretch>
            <a:fillRect/>
          </a:stretch>
        </p:blipFill>
        <p:spPr>
          <a:xfrm>
            <a:off x="13410084" y="12225446"/>
            <a:ext cx="4540397" cy="1336174"/>
          </a:xfrm>
          <a:prstGeom prst="rect">
            <a:avLst/>
          </a:prstGeom>
          <a:ln w="12700">
            <a:miter lim="400000"/>
          </a:ln>
        </p:spPr>
      </p:pic>
      <p:pic>
        <p:nvPicPr>
          <p:cNvPr id="5" name="animacija-slide-veci.gif" descr="animacija-slide-veci.gif"/>
          <p:cNvPicPr>
            <a:picLocks/>
          </p:cNvPicPr>
          <p:nvPr/>
        </p:nvPicPr>
        <p:blipFill>
          <a:blip r:embed="rId16"/>
          <a:stretch>
            <a:fillRect/>
          </a:stretch>
        </p:blipFill>
        <p:spPr>
          <a:xfrm>
            <a:off x="15013186" y="-63401"/>
            <a:ext cx="3290144" cy="4386859"/>
          </a:xfrm>
          <a:prstGeom prst="rect">
            <a:avLst/>
          </a:prstGeom>
          <a:ln w="12700">
            <a:miter lim="400000"/>
          </a:ln>
        </p:spPr>
      </p:pic>
      <p:sp>
        <p:nvSpPr>
          <p:cNvPr id="6" name="Slide Number"/>
          <p:cNvSpPr txBox="1">
            <a:spLocks noGrp="1"/>
          </p:cNvSpPr>
          <p:nvPr>
            <p:ph type="sldNum" sz="quarter" idx="2"/>
          </p:nvPr>
        </p:nvSpPr>
        <p:spPr>
          <a:xfrm>
            <a:off x="8982220" y="13145260"/>
            <a:ext cx="314190" cy="310341"/>
          </a:xfrm>
          <a:prstGeom prst="rect">
            <a:avLst/>
          </a:prstGeom>
          <a:ln w="12700">
            <a:miter lim="400000"/>
          </a:ln>
        </p:spPr>
        <p:txBody>
          <a:bodyPr wrap="none" lIns="50800" tIns="50800" rIns="50800" bIns="50800" anchor="b">
            <a:spAutoFit/>
          </a:bodyPr>
          <a:lstStyle>
            <a:lvl1pPr algn="ctr" defTabSz="438139">
              <a:defRPr sz="1350" b="0">
                <a:solidFill>
                  <a:srgbClr val="000000"/>
                </a:solidFill>
                <a:latin typeface="+mn-lt"/>
                <a:ea typeface="+mn-ea"/>
                <a:cs typeface="+mn-cs"/>
                <a:sym typeface="Helvetica Neue"/>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Lst>
  <p:transition spd="med"/>
  <p:txStyles>
    <p:titleStyle>
      <a:lvl1pPr marL="0" marR="0" indent="0"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1pPr>
      <a:lvl2pPr marL="0" marR="0" indent="342892"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2pPr>
      <a:lvl3pPr marL="0" marR="0" indent="685783"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3pPr>
      <a:lvl4pPr marL="0" marR="0" indent="1028675"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4pPr>
      <a:lvl5pPr marL="0" marR="0" indent="1371566"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5pPr>
      <a:lvl6pPr marL="0" marR="0" indent="1714457"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6pPr>
      <a:lvl7pPr marL="0" marR="0" indent="2057348"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7pPr>
      <a:lvl8pPr marL="0" marR="0" indent="2400240"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8pPr>
      <a:lvl9pPr marL="0" marR="0" indent="2743132"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9pPr>
    </p:titleStyle>
    <p:bodyStyle>
      <a:lvl1pPr marL="457189"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1pPr>
      <a:lvl2pPr marL="914378"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2pPr>
      <a:lvl3pPr marL="1371566"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3pPr>
      <a:lvl4pPr marL="1828754"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4pPr>
      <a:lvl5pPr marL="2285943"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5pPr>
      <a:lvl6pPr marL="2743132"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6pPr>
      <a:lvl7pPr marL="3200320"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7pPr>
      <a:lvl8pPr marL="3657509"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8pPr>
      <a:lvl9pPr marL="4114697"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9pPr>
    </p:bodyStyle>
    <p:otherStyle>
      <a:lvl1pPr marL="0" marR="0" indent="0" algn="ctr" defTabSz="438139"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1pPr>
      <a:lvl2pPr marL="0" marR="0" indent="342892" algn="ctr" defTabSz="438139"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2pPr>
      <a:lvl3pPr marL="0" marR="0" indent="685783" algn="ctr" defTabSz="438139"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3pPr>
      <a:lvl4pPr marL="0" marR="0" indent="1028675" algn="ctr" defTabSz="438139"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4pPr>
      <a:lvl5pPr marL="0" marR="0" indent="1371566" algn="ctr" defTabSz="438139"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5pPr>
      <a:lvl6pPr marL="0" marR="0" indent="1714457" algn="ctr" defTabSz="438139"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6pPr>
      <a:lvl7pPr marL="0" marR="0" indent="2057348" algn="ctr" defTabSz="438139"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7pPr>
      <a:lvl8pPr marL="0" marR="0" indent="2400240" algn="ctr" defTabSz="438139"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8pPr>
      <a:lvl9pPr marL="0" marR="0" indent="2743132" algn="ctr" defTabSz="438139" rtl="0" latinLnBrk="0">
        <a:lnSpc>
          <a:spcPct val="100000"/>
        </a:lnSpc>
        <a:spcBef>
          <a:spcPts val="0"/>
        </a:spcBef>
        <a:spcAft>
          <a:spcPts val="0"/>
        </a:spcAft>
        <a:buClrTx/>
        <a:buSzTx/>
        <a:buFontTx/>
        <a:buNone/>
        <a:tabLst/>
        <a:defRPr sz="135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Image" descr="Image"/>
          <p:cNvPicPr>
            <a:picLocks noChangeAspect="1"/>
          </p:cNvPicPr>
          <p:nvPr/>
        </p:nvPicPr>
        <p:blipFill>
          <a:blip r:embed="rId3"/>
          <a:stretch>
            <a:fillRect/>
          </a:stretch>
        </p:blipFill>
        <p:spPr>
          <a:xfrm>
            <a:off x="3787946" y="1057275"/>
            <a:ext cx="10712110" cy="10287000"/>
          </a:xfrm>
          <a:prstGeom prst="rect">
            <a:avLst/>
          </a:prstGeom>
          <a:ln w="12700">
            <a:miter lim="400000"/>
          </a:ln>
        </p:spPr>
      </p:pic>
      <p:sp>
        <p:nvSpPr>
          <p:cNvPr id="159" name="Rectangle"/>
          <p:cNvSpPr/>
          <p:nvPr/>
        </p:nvSpPr>
        <p:spPr>
          <a:xfrm>
            <a:off x="0" y="0"/>
            <a:ext cx="18320116" cy="2290912"/>
          </a:xfrm>
          <a:prstGeom prst="rect">
            <a:avLst/>
          </a:prstGeom>
          <a:solidFill>
            <a:srgbClr val="FFFFFF"/>
          </a:solidFill>
          <a:ln w="12700">
            <a:miter lim="400000"/>
          </a:ln>
          <a:effectLst>
            <a:outerShdw blurRad="482600" dist="24479" dir="5400000" rotWithShape="0">
              <a:srgbClr val="000000">
                <a:alpha val="28235"/>
              </a:srgbClr>
            </a:outerShdw>
          </a:effectLst>
        </p:spPr>
        <p:txBody>
          <a:bodyPr lIns="38100" tIns="38100" rIns="38100" bIns="38100" anchor="ctr"/>
          <a:lstStyle/>
          <a:p>
            <a:pPr algn="ctr" defTabSz="619109">
              <a:defRPr sz="3200" b="0">
                <a:latin typeface="Helvetica Neue Medium"/>
                <a:ea typeface="Helvetica Neue Medium"/>
                <a:cs typeface="Helvetica Neue Medium"/>
                <a:sym typeface="Helvetica Neue Medium"/>
              </a:defRPr>
            </a:pPr>
            <a:endParaRPr sz="2400"/>
          </a:p>
        </p:txBody>
      </p:sp>
      <p:pic>
        <p:nvPicPr>
          <p:cNvPr id="160" name="logo.png" descr="logo.png"/>
          <p:cNvPicPr>
            <a:picLocks noChangeAspect="1"/>
          </p:cNvPicPr>
          <p:nvPr/>
        </p:nvPicPr>
        <p:blipFill>
          <a:blip r:embed="rId4"/>
          <a:stretch>
            <a:fillRect/>
          </a:stretch>
        </p:blipFill>
        <p:spPr>
          <a:xfrm>
            <a:off x="11579023" y="562082"/>
            <a:ext cx="6219287" cy="1372686"/>
          </a:xfrm>
          <a:prstGeom prst="rect">
            <a:avLst/>
          </a:prstGeom>
          <a:ln w="12700">
            <a:miter lim="400000"/>
          </a:ln>
        </p:spPr>
      </p:pic>
      <p:pic>
        <p:nvPicPr>
          <p:cNvPr id="161" name="Image" descr="Image"/>
          <p:cNvPicPr>
            <a:picLocks noChangeAspect="1"/>
          </p:cNvPicPr>
          <p:nvPr/>
        </p:nvPicPr>
        <p:blipFill>
          <a:blip r:embed="rId5"/>
          <a:stretch>
            <a:fillRect/>
          </a:stretch>
        </p:blipFill>
        <p:spPr>
          <a:xfrm>
            <a:off x="2852119" y="4049352"/>
            <a:ext cx="7692861" cy="3864377"/>
          </a:xfrm>
          <a:prstGeom prst="rect">
            <a:avLst/>
          </a:prstGeom>
          <a:ln w="12700">
            <a:miter lim="400000"/>
          </a:ln>
        </p:spPr>
      </p:pic>
      <p:pic>
        <p:nvPicPr>
          <p:cNvPr id="162" name="Image" descr="Image"/>
          <p:cNvPicPr>
            <a:picLocks noChangeAspect="1"/>
          </p:cNvPicPr>
          <p:nvPr/>
        </p:nvPicPr>
        <p:blipFill>
          <a:blip r:embed="rId6"/>
          <a:stretch>
            <a:fillRect/>
          </a:stretch>
        </p:blipFill>
        <p:spPr>
          <a:xfrm>
            <a:off x="10898759" y="9593164"/>
            <a:ext cx="6618387" cy="6618387"/>
          </a:xfrm>
          <a:prstGeom prst="rect">
            <a:avLst/>
          </a:prstGeom>
          <a:ln w="12700">
            <a:miter lim="400000"/>
          </a:ln>
        </p:spPr>
      </p:pic>
      <p:pic>
        <p:nvPicPr>
          <p:cNvPr id="163" name="Image" descr="Image"/>
          <p:cNvPicPr>
            <a:picLocks noChangeAspect="1"/>
          </p:cNvPicPr>
          <p:nvPr/>
        </p:nvPicPr>
        <p:blipFill>
          <a:blip r:embed="rId7"/>
          <a:stretch>
            <a:fillRect/>
          </a:stretch>
        </p:blipFill>
        <p:spPr>
          <a:xfrm>
            <a:off x="15512477" y="5995360"/>
            <a:ext cx="2160147" cy="3211183"/>
          </a:xfrm>
          <a:prstGeom prst="rect">
            <a:avLst/>
          </a:prstGeom>
          <a:ln w="12700">
            <a:miter lim="400000"/>
          </a:ln>
        </p:spPr>
      </p:pic>
      <p:sp>
        <p:nvSpPr>
          <p:cNvPr id="164" name="NASLOV PREZENTACIJE"/>
          <p:cNvSpPr txBox="1">
            <a:spLocks noGrp="1"/>
          </p:cNvSpPr>
          <p:nvPr>
            <p:ph type="title" idx="4294967295"/>
          </p:nvPr>
        </p:nvSpPr>
        <p:spPr>
          <a:xfrm>
            <a:off x="920931" y="3227721"/>
            <a:ext cx="16478253" cy="4544893"/>
          </a:xfrm>
          <a:prstGeom prst="rect">
            <a:avLst/>
          </a:prstGeom>
        </p:spPr>
        <p:txBody>
          <a:bodyPr anchor="b">
            <a:noAutofit/>
          </a:bodyPr>
          <a:lstStyle>
            <a:lvl1pPr>
              <a:defRPr sz="11600" spc="-232">
                <a:solidFill>
                  <a:srgbClr val="FFFFFF"/>
                </a:solidFill>
              </a:defRPr>
            </a:lvl1pPr>
          </a:lstStyle>
          <a:p>
            <a:pPr algn="ctr"/>
            <a:r>
              <a:rPr lang="hr-HR" sz="7200" b="1" dirty="0"/>
              <a:t>PRIMJENA</a:t>
            </a:r>
            <a:br>
              <a:rPr lang="en-GB" sz="7200" b="1" dirty="0"/>
            </a:br>
            <a:r>
              <a:rPr lang="hr-HR" sz="7200" b="1" dirty="0"/>
              <a:t>ZAKONA O ZABRANI NEPOŠTENIH TRGOVAČKIH PRAKSI U LANCU OPSKRBE HRANOM</a:t>
            </a:r>
            <a:br>
              <a:rPr lang="hr-HR" sz="7200" b="1" dirty="0"/>
            </a:br>
            <a:r>
              <a:rPr lang="hr-HR" sz="7200" b="1" dirty="0"/>
              <a:t>(„Zakon”)</a:t>
            </a:r>
          </a:p>
        </p:txBody>
      </p:sp>
      <p:sp>
        <p:nvSpPr>
          <p:cNvPr id="165" name="Lorem ipsum"/>
          <p:cNvSpPr txBox="1"/>
          <p:nvPr/>
        </p:nvSpPr>
        <p:spPr>
          <a:xfrm>
            <a:off x="770854" y="11165558"/>
            <a:ext cx="16510371" cy="17367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lstStyle>
            <a:lvl1pPr>
              <a:defRPr b="0">
                <a:latin typeface="Raleway Light"/>
                <a:ea typeface="Raleway Light"/>
                <a:cs typeface="Raleway Light"/>
                <a:sym typeface="Raleway Light"/>
              </a:defRPr>
            </a:lvl1pPr>
          </a:lstStyle>
          <a:p>
            <a:r>
              <a:rPr lang="hr-HR" sz="3750" b="1" dirty="0"/>
              <a:t>Autori:	Martina Prpić, LL.M.</a:t>
            </a:r>
          </a:p>
          <a:p>
            <a:r>
              <a:rPr lang="hr-HR" sz="3750" b="1" dirty="0"/>
              <a:t>	Ivan Božo Zec, mag. </a:t>
            </a:r>
            <a:r>
              <a:rPr lang="hr-HR" sz="3750" b="1" dirty="0" err="1"/>
              <a:t>iur</a:t>
            </a:r>
            <a:r>
              <a:rPr lang="hr-HR" sz="3750" b="1" dirty="0"/>
              <a:t>. </a:t>
            </a:r>
          </a:p>
        </p:txBody>
      </p:sp>
      <p:sp>
        <p:nvSpPr>
          <p:cNvPr id="11" name="NASLOV PREZENTACIJE">
            <a:extLst>
              <a:ext uri="{FF2B5EF4-FFF2-40B4-BE49-F238E27FC236}">
                <a16:creationId xmlns:a16="http://schemas.microsoft.com/office/drawing/2014/main" id="{7E3A5150-2AA7-4803-AB47-979CB8AE7BF8}"/>
              </a:ext>
            </a:extLst>
          </p:cNvPr>
          <p:cNvSpPr txBox="1">
            <a:spLocks/>
          </p:cNvSpPr>
          <p:nvPr/>
        </p:nvSpPr>
        <p:spPr>
          <a:xfrm>
            <a:off x="1057651" y="8129340"/>
            <a:ext cx="16478253" cy="15723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Autofit/>
          </a:bodyPr>
          <a:lstStyle>
            <a:lvl1pPr marL="0" marR="0" indent="0" algn="l" defTabSz="1828709" latinLnBrk="0">
              <a:lnSpc>
                <a:spcPct val="80000"/>
              </a:lnSpc>
              <a:spcBef>
                <a:spcPts val="0"/>
              </a:spcBef>
              <a:spcAft>
                <a:spcPts val="0"/>
              </a:spcAft>
              <a:buClrTx/>
              <a:buSzTx/>
              <a:buFontTx/>
              <a:buNone/>
              <a:tabLst/>
              <a:defRPr sz="11600" b="0" i="0" u="none" strike="noStrike" cap="none" spc="-232" baseline="0">
                <a:solidFill>
                  <a:srgbClr val="FFFFFF"/>
                </a:solidFill>
                <a:uFillTx/>
                <a:latin typeface="Raleway Light"/>
                <a:ea typeface="Raleway Light"/>
                <a:cs typeface="Raleway Light"/>
                <a:sym typeface="Raleway Light"/>
              </a:defRPr>
            </a:lvl1pPr>
            <a:lvl2pPr marL="0" marR="0" indent="342892"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2pPr>
            <a:lvl3pPr marL="0" marR="0" indent="685783"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3pPr>
            <a:lvl4pPr marL="0" marR="0" indent="1028675"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4pPr>
            <a:lvl5pPr marL="0" marR="0" indent="1371566"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5pPr>
            <a:lvl6pPr marL="0" marR="0" indent="1714457"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6pPr>
            <a:lvl7pPr marL="0" marR="0" indent="2057348"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7pPr>
            <a:lvl8pPr marL="0" marR="0" indent="2400240"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8pPr>
            <a:lvl9pPr marL="0" marR="0" indent="2743132" algn="l" defTabSz="1828709" latinLnBrk="0">
              <a:lnSpc>
                <a:spcPct val="80000"/>
              </a:lnSpc>
              <a:spcBef>
                <a:spcPts val="0"/>
              </a:spcBef>
              <a:spcAft>
                <a:spcPts val="0"/>
              </a:spcAft>
              <a:buClrTx/>
              <a:buSzTx/>
              <a:buFontTx/>
              <a:buNone/>
              <a:tabLst/>
              <a:defRPr sz="6375" b="0" i="0" u="none" strike="noStrike" cap="none" spc="-127" baseline="0">
                <a:solidFill>
                  <a:srgbClr val="008599"/>
                </a:solidFill>
                <a:uFillTx/>
                <a:latin typeface="Raleway Light"/>
                <a:ea typeface="Raleway Light"/>
                <a:cs typeface="Raleway Light"/>
                <a:sym typeface="Raleway Light"/>
              </a:defRPr>
            </a:lvl9pPr>
          </a:lstStyle>
          <a:p>
            <a:pPr algn="ctr" hangingPunct="1"/>
            <a:endParaRPr lang="hr-HR" sz="3200" dirty="0"/>
          </a:p>
          <a:p>
            <a:pPr algn="ctr" hangingPunct="1"/>
            <a:r>
              <a:rPr lang="hr-HR" sz="3200" dirty="0"/>
              <a:t>Zagreb,  9. veljače 2022.</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7" presetClass="entr" presetSubtype="1" fill="hold" grpId="1" nodeType="afterEffect">
                                  <p:stCondLst>
                                    <p:cond delay="0"/>
                                  </p:stCondLst>
                                  <p:iterate>
                                    <p:tmAbs val="0"/>
                                  </p:iterate>
                                  <p:childTnLst>
                                    <p:set>
                                      <p:cBhvr>
                                        <p:cTn id="6" fill="hold"/>
                                        <p:tgtEl>
                                          <p:spTgt spid="158"/>
                                        </p:tgtEl>
                                        <p:attrNameLst>
                                          <p:attrName>style.visibility</p:attrName>
                                        </p:attrNameLst>
                                      </p:cBhvr>
                                      <p:to>
                                        <p:strVal val="visible"/>
                                      </p:to>
                                    </p:set>
                                    <p:anim calcmode="lin" valueType="num">
                                      <p:cBhvr>
                                        <p:cTn id="7" dur="3000" fill="hold"/>
                                        <p:tgtEl>
                                          <p:spTgt spid="158"/>
                                        </p:tgtEl>
                                        <p:attrNameLst>
                                          <p:attrName>ppt_x</p:attrName>
                                        </p:attrNameLst>
                                      </p:cBhvr>
                                      <p:tavLst>
                                        <p:tav tm="0">
                                          <p:val>
                                            <p:strVal val="#ppt_x"/>
                                          </p:val>
                                        </p:tav>
                                        <p:tav tm="100000">
                                          <p:val>
                                            <p:strVal val="#ppt_x"/>
                                          </p:val>
                                        </p:tav>
                                      </p:tavLst>
                                    </p:anim>
                                    <p:anim calcmode="lin" valueType="num">
                                      <p:cBhvr>
                                        <p:cTn id="8" dur="3000" fill="hold"/>
                                        <p:tgtEl>
                                          <p:spTgt spid="158"/>
                                        </p:tgtEl>
                                        <p:attrNameLst>
                                          <p:attrName>ppt_y</p:attrName>
                                        </p:attrNameLst>
                                      </p:cBhvr>
                                      <p:tavLst>
                                        <p:tav tm="0">
                                          <p:val>
                                            <p:strVal val="0-#ppt_h/2"/>
                                          </p:val>
                                        </p:tav>
                                        <p:tav tm="100000">
                                          <p:val>
                                            <p:strVal val="#ppt_y"/>
                                          </p:val>
                                        </p:tav>
                                      </p:tavLst>
                                    </p:anim>
                                  </p:childTnLst>
                                </p:cTn>
                              </p:par>
                            </p:childTnLst>
                          </p:cTn>
                        </p:par>
                        <p:par>
                          <p:cTn id="9" fill="hold">
                            <p:stCondLst>
                              <p:cond delay="3000"/>
                            </p:stCondLst>
                            <p:childTnLst>
                              <p:par>
                                <p:cTn id="10" presetID="10" presetClass="entr" presetSubtype="0" fill="hold" nodeType="afterEffect">
                                  <p:stCondLst>
                                    <p:cond delay="0"/>
                                  </p:stCondLst>
                                  <p:childTnLst>
                                    <p:set>
                                      <p:cBhvr>
                                        <p:cTn id="11" dur="1" fill="hold">
                                          <p:stCondLst>
                                            <p:cond delay="0"/>
                                          </p:stCondLst>
                                        </p:cTn>
                                        <p:tgtEl>
                                          <p:spTgt spid="161"/>
                                        </p:tgtEl>
                                        <p:attrNameLst>
                                          <p:attrName>style.visibility</p:attrName>
                                        </p:attrNameLst>
                                      </p:cBhvr>
                                      <p:to>
                                        <p:strVal val="visible"/>
                                      </p:to>
                                    </p:set>
                                    <p:animEffect transition="in" filter="fade">
                                      <p:cBhvr>
                                        <p:cTn id="12" dur="500"/>
                                        <p:tgtEl>
                                          <p:spTgt spid="161"/>
                                        </p:tgtEl>
                                      </p:cBhvr>
                                    </p:animEffect>
                                  </p:childTnLst>
                                </p:cTn>
                              </p:par>
                            </p:childTnLst>
                          </p:cTn>
                        </p:par>
                        <p:par>
                          <p:cTn id="13" fill="hold">
                            <p:stCondLst>
                              <p:cond delay="3500"/>
                            </p:stCondLst>
                            <p:childTnLst>
                              <p:par>
                                <p:cTn id="14" presetID="10" presetClass="entr" presetSubtype="0" fill="hold" nodeType="afterEffect">
                                  <p:stCondLst>
                                    <p:cond delay="0"/>
                                  </p:stCondLst>
                                  <p:childTnLst>
                                    <p:set>
                                      <p:cBhvr>
                                        <p:cTn id="15" dur="1" fill="hold">
                                          <p:stCondLst>
                                            <p:cond delay="0"/>
                                          </p:stCondLst>
                                        </p:cTn>
                                        <p:tgtEl>
                                          <p:spTgt spid="162"/>
                                        </p:tgtEl>
                                        <p:attrNameLst>
                                          <p:attrName>style.visibility</p:attrName>
                                        </p:attrNameLst>
                                      </p:cBhvr>
                                      <p:to>
                                        <p:strVal val="visible"/>
                                      </p:to>
                                    </p:set>
                                    <p:animEffect transition="in" filter="fade">
                                      <p:cBhvr>
                                        <p:cTn id="16" dur="500"/>
                                        <p:tgtEl>
                                          <p:spTgt spid="162"/>
                                        </p:tgtEl>
                                      </p:cBhvr>
                                    </p:animEffect>
                                  </p:childTnLst>
                                </p:cTn>
                              </p:par>
                            </p:childTnLst>
                          </p:cTn>
                        </p:par>
                        <p:par>
                          <p:cTn id="17" fill="hold">
                            <p:stCondLst>
                              <p:cond delay="4000"/>
                            </p:stCondLst>
                            <p:childTnLst>
                              <p:par>
                                <p:cTn id="18" presetID="10" presetClass="entr" presetSubtype="0" fill="hold" nodeType="afterEffect">
                                  <p:stCondLst>
                                    <p:cond delay="0"/>
                                  </p:stCondLst>
                                  <p:childTnLst>
                                    <p:set>
                                      <p:cBhvr>
                                        <p:cTn id="19" dur="1" fill="hold">
                                          <p:stCondLst>
                                            <p:cond delay="0"/>
                                          </p:stCondLst>
                                        </p:cTn>
                                        <p:tgtEl>
                                          <p:spTgt spid="163"/>
                                        </p:tgtEl>
                                        <p:attrNameLst>
                                          <p:attrName>style.visibility</p:attrName>
                                        </p:attrNameLst>
                                      </p:cBhvr>
                                      <p:to>
                                        <p:strVal val="visible"/>
                                      </p:to>
                                    </p:set>
                                    <p:animEffect transition="in" filter="fade">
                                      <p:cBhvr>
                                        <p:cTn id="20"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1"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Naslov poglavlja/sekcije"/>
          <p:cNvSpPr txBox="1">
            <a:spLocks noGrp="1"/>
          </p:cNvSpPr>
          <p:nvPr>
            <p:ph type="title"/>
          </p:nvPr>
        </p:nvSpPr>
        <p:spPr>
          <a:xfrm>
            <a:off x="904873" y="5307917"/>
            <a:ext cx="16478253" cy="3100169"/>
          </a:xfrm>
          <a:prstGeom prst="rect">
            <a:avLst/>
          </a:prstGeom>
        </p:spPr>
        <p:txBody>
          <a:bodyPr/>
          <a:lstStyle/>
          <a:p>
            <a:r>
              <a:rPr lang="en-GB" cap="all" dirty="0"/>
              <a:t>1. UVODNA RAZMATRANJA</a:t>
            </a:r>
            <a:endParaRPr cap="all" dirty="0"/>
          </a:p>
        </p:txBody>
      </p:sp>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833A7-4016-4E04-BE10-A2C34C96CAD2}"/>
              </a:ext>
            </a:extLst>
          </p:cNvPr>
          <p:cNvSpPr>
            <a:spLocks noGrp="1"/>
          </p:cNvSpPr>
          <p:nvPr>
            <p:ph type="title"/>
          </p:nvPr>
        </p:nvSpPr>
        <p:spPr/>
        <p:txBody>
          <a:bodyPr>
            <a:normAutofit/>
          </a:bodyPr>
          <a:lstStyle/>
          <a:p>
            <a:r>
              <a:rPr lang="hr-HR" b="1" dirty="0"/>
              <a:t>Razlozi za donošenje Zakona </a:t>
            </a:r>
          </a:p>
        </p:txBody>
      </p:sp>
      <p:sp>
        <p:nvSpPr>
          <p:cNvPr id="3" name="Text Placeholder 2">
            <a:extLst>
              <a:ext uri="{FF2B5EF4-FFF2-40B4-BE49-F238E27FC236}">
                <a16:creationId xmlns:a16="http://schemas.microsoft.com/office/drawing/2014/main" id="{FD4C6754-5315-425B-8A5C-4609A00DC647}"/>
              </a:ext>
            </a:extLst>
          </p:cNvPr>
          <p:cNvSpPr>
            <a:spLocks noGrp="1"/>
          </p:cNvSpPr>
          <p:nvPr>
            <p:ph type="body" sz="quarter" idx="21"/>
          </p:nvPr>
        </p:nvSpPr>
        <p:spPr/>
        <p:txBody>
          <a:bodyPr/>
          <a:lstStyle/>
          <a:p>
            <a:endParaRPr lang="hr-HR" dirty="0"/>
          </a:p>
        </p:txBody>
      </p:sp>
      <p:sp>
        <p:nvSpPr>
          <p:cNvPr id="4" name="Text Placeholder 3">
            <a:extLst>
              <a:ext uri="{FF2B5EF4-FFF2-40B4-BE49-F238E27FC236}">
                <a16:creationId xmlns:a16="http://schemas.microsoft.com/office/drawing/2014/main" id="{DF9E6C34-E172-4077-A9D5-E4DBC5D906C4}"/>
              </a:ext>
            </a:extLst>
          </p:cNvPr>
          <p:cNvSpPr>
            <a:spLocks noGrp="1"/>
          </p:cNvSpPr>
          <p:nvPr>
            <p:ph type="body" idx="1"/>
          </p:nvPr>
        </p:nvSpPr>
        <p:spPr>
          <a:xfrm>
            <a:off x="904875" y="4248504"/>
            <a:ext cx="15661901" cy="8256012"/>
          </a:xfrm>
        </p:spPr>
        <p:txBody>
          <a:bodyPr/>
          <a:lstStyle/>
          <a:p>
            <a:pPr algn="just"/>
            <a:r>
              <a:rPr lang="hr-BA" dirty="0"/>
              <a:t>Na tržištu EU, kao i na hrvatskom tržištu, su primijećene zlouporabe razlika u pregovaračkoj snazi među sudionicima u lancu opskrbe hranom</a:t>
            </a:r>
          </a:p>
          <a:p>
            <a:pPr algn="just"/>
            <a:r>
              <a:rPr lang="hr-BA" dirty="0"/>
              <a:t>U pravilu se zlouporaba događa od strane trgovaca koji ima veliku pregovaračku snagu prema proizvođačima koji imaju jako malu pregovaračku snagu</a:t>
            </a:r>
          </a:p>
          <a:p>
            <a:pPr algn="just"/>
            <a:r>
              <a:rPr lang="hr-BA" dirty="0"/>
              <a:t>EU Komisija objavljuje 2016. godine Izvješće o nepoštenim trgovačkim praksama kojim se propisuje na koji se način treba boriti protiv nepoštenih trgovačkih praksi </a:t>
            </a:r>
          </a:p>
          <a:p>
            <a:pPr marL="0" indent="0">
              <a:buNone/>
            </a:pPr>
            <a:endParaRPr lang="hr-BA" dirty="0"/>
          </a:p>
        </p:txBody>
      </p:sp>
    </p:spTree>
    <p:extLst>
      <p:ext uri="{BB962C8B-B14F-4D97-AF65-F5344CB8AC3E}">
        <p14:creationId xmlns:p14="http://schemas.microsoft.com/office/powerpoint/2010/main" val="163448511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833A7-4016-4E04-BE10-A2C34C96CAD2}"/>
              </a:ext>
            </a:extLst>
          </p:cNvPr>
          <p:cNvSpPr>
            <a:spLocks noGrp="1"/>
          </p:cNvSpPr>
          <p:nvPr>
            <p:ph type="title"/>
          </p:nvPr>
        </p:nvSpPr>
        <p:spPr/>
        <p:txBody>
          <a:bodyPr>
            <a:normAutofit/>
          </a:bodyPr>
          <a:lstStyle/>
          <a:p>
            <a:r>
              <a:rPr lang="hr-HR" b="1" dirty="0"/>
              <a:t>Cilj donošenja Zakona </a:t>
            </a:r>
          </a:p>
        </p:txBody>
      </p:sp>
      <p:sp>
        <p:nvSpPr>
          <p:cNvPr id="3" name="Text Placeholder 2">
            <a:extLst>
              <a:ext uri="{FF2B5EF4-FFF2-40B4-BE49-F238E27FC236}">
                <a16:creationId xmlns:a16="http://schemas.microsoft.com/office/drawing/2014/main" id="{FD4C6754-5315-425B-8A5C-4609A00DC647}"/>
              </a:ext>
            </a:extLst>
          </p:cNvPr>
          <p:cNvSpPr>
            <a:spLocks noGrp="1"/>
          </p:cNvSpPr>
          <p:nvPr>
            <p:ph type="body" sz="quarter" idx="21"/>
          </p:nvPr>
        </p:nvSpPr>
        <p:spPr/>
        <p:txBody>
          <a:bodyPr/>
          <a:lstStyle/>
          <a:p>
            <a:endParaRPr lang="hr-HR" dirty="0"/>
          </a:p>
        </p:txBody>
      </p:sp>
      <p:sp>
        <p:nvSpPr>
          <p:cNvPr id="4" name="Text Placeholder 3">
            <a:extLst>
              <a:ext uri="{FF2B5EF4-FFF2-40B4-BE49-F238E27FC236}">
                <a16:creationId xmlns:a16="http://schemas.microsoft.com/office/drawing/2014/main" id="{DF9E6C34-E172-4077-A9D5-E4DBC5D906C4}"/>
              </a:ext>
            </a:extLst>
          </p:cNvPr>
          <p:cNvSpPr>
            <a:spLocks noGrp="1"/>
          </p:cNvSpPr>
          <p:nvPr>
            <p:ph type="body" idx="1"/>
          </p:nvPr>
        </p:nvSpPr>
        <p:spPr>
          <a:xfrm>
            <a:off x="904875" y="4248504"/>
            <a:ext cx="15661901" cy="8256012"/>
          </a:xfrm>
        </p:spPr>
        <p:txBody>
          <a:bodyPr/>
          <a:lstStyle/>
          <a:p>
            <a:r>
              <a:rPr lang="hr-HR" dirty="0"/>
              <a:t>Spriječiti nametanje </a:t>
            </a:r>
            <a:r>
              <a:rPr lang="hr-HR" b="1" dirty="0"/>
              <a:t>nepoštene trgovačke prakse</a:t>
            </a:r>
            <a:r>
              <a:rPr lang="hr-HR" b="1" baseline="30000" dirty="0"/>
              <a:t>1</a:t>
            </a:r>
            <a:r>
              <a:rPr lang="hr-HR" b="1" dirty="0"/>
              <a:t> </a:t>
            </a:r>
            <a:r>
              <a:rPr lang="hr-HR" dirty="0"/>
              <a:t>u lancu opskrbe </a:t>
            </a:r>
            <a:r>
              <a:rPr lang="hr-HR" b="1" dirty="0"/>
              <a:t>poljoprivrednim i prehrambenim proizvodima</a:t>
            </a:r>
            <a:r>
              <a:rPr lang="hr-HR" b="1" baseline="30000" dirty="0"/>
              <a:t>2</a:t>
            </a:r>
            <a:r>
              <a:rPr lang="hr-HR" b="1" dirty="0"/>
              <a:t> (hranom)</a:t>
            </a:r>
            <a:r>
              <a:rPr lang="hr-HR" dirty="0"/>
              <a:t> koji obuhvaća sljedeće sudionike:</a:t>
            </a:r>
          </a:p>
          <a:p>
            <a:pPr lvl="2">
              <a:buFont typeface="Wingdings" panose="05000000000000000000" pitchFamily="2" charset="2"/>
              <a:buChar char="Ø"/>
            </a:pPr>
            <a:r>
              <a:rPr lang="hr-HR" dirty="0"/>
              <a:t>Proizvođača</a:t>
            </a:r>
          </a:p>
          <a:p>
            <a:pPr lvl="2">
              <a:buFont typeface="Wingdings" panose="05000000000000000000" pitchFamily="2" charset="2"/>
              <a:buChar char="Ø"/>
            </a:pPr>
            <a:r>
              <a:rPr lang="hr-HR" dirty="0"/>
              <a:t>Otkupljivača</a:t>
            </a:r>
          </a:p>
          <a:p>
            <a:pPr lvl="2">
              <a:buFont typeface="Wingdings" panose="05000000000000000000" pitchFamily="2" charset="2"/>
              <a:buChar char="Ø"/>
            </a:pPr>
            <a:r>
              <a:rPr lang="hr-HR" dirty="0"/>
              <a:t>Prerađivača </a:t>
            </a:r>
          </a:p>
          <a:p>
            <a:pPr lvl="2">
              <a:buFont typeface="Wingdings" panose="05000000000000000000" pitchFamily="2" charset="2"/>
              <a:buChar char="Ø"/>
            </a:pPr>
            <a:r>
              <a:rPr lang="hr-HR" dirty="0"/>
              <a:t>Trgovca</a:t>
            </a:r>
          </a:p>
          <a:p>
            <a:pPr marL="457189" lvl="2"/>
            <a:r>
              <a:rPr lang="hr-HR" dirty="0"/>
              <a:t>Zabranjeno </a:t>
            </a:r>
            <a:r>
              <a:rPr lang="hr-HR" b="1" dirty="0"/>
              <a:t>iskorištavanje značajne pregovaračke snage</a:t>
            </a:r>
            <a:r>
              <a:rPr lang="hr-HR" dirty="0"/>
              <a:t> kupca</a:t>
            </a:r>
            <a:r>
              <a:rPr lang="hr-HR" baseline="30000" dirty="0"/>
              <a:t>3</a:t>
            </a:r>
            <a:r>
              <a:rPr lang="hr-HR" dirty="0"/>
              <a:t>  u odnosu na njegove dobavljače</a:t>
            </a:r>
            <a:r>
              <a:rPr lang="hr-HR" baseline="30000" dirty="0"/>
              <a:t>4</a:t>
            </a:r>
          </a:p>
          <a:p>
            <a:pPr marL="914377" lvl="2" indent="0">
              <a:buNone/>
            </a:pPr>
            <a:endParaRPr lang="hr-BA" dirty="0"/>
          </a:p>
        </p:txBody>
      </p:sp>
      <p:pic>
        <p:nvPicPr>
          <p:cNvPr id="10" name="Picture 9">
            <a:extLst>
              <a:ext uri="{FF2B5EF4-FFF2-40B4-BE49-F238E27FC236}">
                <a16:creationId xmlns:a16="http://schemas.microsoft.com/office/drawing/2014/main" id="{CF0A90D5-AAC8-44E3-8417-DCC594DA0E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8894" y="5459811"/>
            <a:ext cx="1738848" cy="1738848"/>
          </a:xfrm>
          <a:prstGeom prst="rect">
            <a:avLst/>
          </a:prstGeom>
        </p:spPr>
      </p:pic>
      <p:pic>
        <p:nvPicPr>
          <p:cNvPr id="12" name="Picture 11">
            <a:extLst>
              <a:ext uri="{FF2B5EF4-FFF2-40B4-BE49-F238E27FC236}">
                <a16:creationId xmlns:a16="http://schemas.microsoft.com/office/drawing/2014/main" id="{6AEA171B-3D27-40A0-AEE7-908054DAAD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67730" y="5459811"/>
            <a:ext cx="1891248" cy="1891248"/>
          </a:xfrm>
          <a:prstGeom prst="rect">
            <a:avLst/>
          </a:prstGeom>
        </p:spPr>
      </p:pic>
    </p:spTree>
    <p:extLst>
      <p:ext uri="{BB962C8B-B14F-4D97-AF65-F5344CB8AC3E}">
        <p14:creationId xmlns:p14="http://schemas.microsoft.com/office/powerpoint/2010/main" val="277443290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 calcmode="lin" valueType="num">
                                      <p:cBhvr additive="base">
                                        <p:cTn id="29"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11119-9D3A-4236-945A-9017F16369D2}"/>
              </a:ext>
            </a:extLst>
          </p:cNvPr>
          <p:cNvSpPr>
            <a:spLocks noGrp="1"/>
          </p:cNvSpPr>
          <p:nvPr>
            <p:ph type="title"/>
          </p:nvPr>
        </p:nvSpPr>
        <p:spPr/>
        <p:txBody>
          <a:bodyPr>
            <a:noAutofit/>
          </a:bodyPr>
          <a:lstStyle/>
          <a:p>
            <a:r>
              <a:rPr lang="hr-HR" sz="4400" dirty="0"/>
              <a:t>Stupanje na snagu</a:t>
            </a:r>
          </a:p>
        </p:txBody>
      </p:sp>
      <p:sp>
        <p:nvSpPr>
          <p:cNvPr id="3" name="Text Placeholder 2">
            <a:extLst>
              <a:ext uri="{FF2B5EF4-FFF2-40B4-BE49-F238E27FC236}">
                <a16:creationId xmlns:a16="http://schemas.microsoft.com/office/drawing/2014/main" id="{354E6DAF-D1B9-41C8-8CEA-E8C7F4E003E3}"/>
              </a:ext>
            </a:extLst>
          </p:cNvPr>
          <p:cNvSpPr>
            <a:spLocks noGrp="1"/>
          </p:cNvSpPr>
          <p:nvPr>
            <p:ph type="body" sz="quarter" idx="21"/>
          </p:nvPr>
        </p:nvSpPr>
        <p:spPr>
          <a:xfrm>
            <a:off x="904875" y="1796084"/>
            <a:ext cx="16478250" cy="934780"/>
          </a:xfrm>
        </p:spPr>
        <p:txBody>
          <a:bodyPr>
            <a:normAutofit/>
          </a:bodyPr>
          <a:lstStyle/>
          <a:p>
            <a:endParaRPr lang="hr-BA" sz="3600" dirty="0"/>
          </a:p>
        </p:txBody>
      </p:sp>
      <p:sp>
        <p:nvSpPr>
          <p:cNvPr id="4" name="Text Placeholder 3">
            <a:extLst>
              <a:ext uri="{FF2B5EF4-FFF2-40B4-BE49-F238E27FC236}">
                <a16:creationId xmlns:a16="http://schemas.microsoft.com/office/drawing/2014/main" id="{C5849168-1752-44DC-9440-0642352EEF78}"/>
              </a:ext>
            </a:extLst>
          </p:cNvPr>
          <p:cNvSpPr>
            <a:spLocks noGrp="1"/>
          </p:cNvSpPr>
          <p:nvPr>
            <p:ph type="body" idx="1"/>
          </p:nvPr>
        </p:nvSpPr>
        <p:spPr>
          <a:xfrm>
            <a:off x="904875" y="3229247"/>
            <a:ext cx="16478250" cy="9275269"/>
          </a:xfrm>
        </p:spPr>
        <p:txBody>
          <a:bodyPr/>
          <a:lstStyle/>
          <a:p>
            <a:r>
              <a:rPr lang="hr-BA" dirty="0"/>
              <a:t>Zakon je usvojen 2017., značajno izmijenjen u svibnju 2021.</a:t>
            </a:r>
            <a:r>
              <a:rPr lang="hr-BA" baseline="30000" dirty="0"/>
              <a:t>5</a:t>
            </a:r>
          </a:p>
          <a:p>
            <a:pPr marL="0" indent="0">
              <a:buNone/>
            </a:pPr>
            <a:endParaRPr lang="hr-BA" dirty="0"/>
          </a:p>
          <a:p>
            <a:r>
              <a:rPr lang="pl-PL" dirty="0"/>
              <a:t>Izmjene Zakona su stupile na snagu 1. rujna 2021., a rok usklađenja s obvezama iz Zakona je 1. ožujka 2022. </a:t>
            </a:r>
            <a:r>
              <a:rPr lang="hr-BA" dirty="0"/>
              <a:t> </a:t>
            </a:r>
          </a:p>
          <a:p>
            <a:endParaRPr lang="hr-BA" dirty="0"/>
          </a:p>
        </p:txBody>
      </p:sp>
      <p:pic>
        <p:nvPicPr>
          <p:cNvPr id="5" name="Image" descr="Image">
            <a:extLst>
              <a:ext uri="{FF2B5EF4-FFF2-40B4-BE49-F238E27FC236}">
                <a16:creationId xmlns:a16="http://schemas.microsoft.com/office/drawing/2014/main" id="{4BE6A7E6-A6D0-45F6-8AE4-0A67C3842300}"/>
              </a:ext>
            </a:extLst>
          </p:cNvPr>
          <p:cNvPicPr>
            <a:picLocks noChangeAspect="1"/>
          </p:cNvPicPr>
          <p:nvPr/>
        </p:nvPicPr>
        <p:blipFill>
          <a:blip r:embed="rId3"/>
          <a:stretch>
            <a:fillRect/>
          </a:stretch>
        </p:blipFill>
        <p:spPr>
          <a:xfrm>
            <a:off x="10146265" y="6492021"/>
            <a:ext cx="2619475" cy="3478797"/>
          </a:xfrm>
          <a:prstGeom prst="rect">
            <a:avLst/>
          </a:prstGeom>
          <a:ln w="12700">
            <a:miter lim="400000"/>
          </a:ln>
        </p:spPr>
      </p:pic>
    </p:spTree>
    <p:extLst>
      <p:ext uri="{BB962C8B-B14F-4D97-AF65-F5344CB8AC3E}">
        <p14:creationId xmlns:p14="http://schemas.microsoft.com/office/powerpoint/2010/main" val="313461812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EA938-271D-4784-98A4-866781D90E72}"/>
              </a:ext>
            </a:extLst>
          </p:cNvPr>
          <p:cNvSpPr>
            <a:spLocks noGrp="1"/>
          </p:cNvSpPr>
          <p:nvPr>
            <p:ph type="title"/>
          </p:nvPr>
        </p:nvSpPr>
        <p:spPr/>
        <p:txBody>
          <a:bodyPr>
            <a:noAutofit/>
          </a:bodyPr>
          <a:lstStyle/>
          <a:p>
            <a:r>
              <a:rPr lang="hr-HR" sz="4400" dirty="0"/>
              <a:t>Na što se Zakon primjenjuje?</a:t>
            </a:r>
          </a:p>
        </p:txBody>
      </p:sp>
      <p:sp>
        <p:nvSpPr>
          <p:cNvPr id="3" name="Text Placeholder 2">
            <a:extLst>
              <a:ext uri="{FF2B5EF4-FFF2-40B4-BE49-F238E27FC236}">
                <a16:creationId xmlns:a16="http://schemas.microsoft.com/office/drawing/2014/main" id="{65E339E0-6030-4653-BA31-A6386764A814}"/>
              </a:ext>
            </a:extLst>
          </p:cNvPr>
          <p:cNvSpPr>
            <a:spLocks noGrp="1"/>
          </p:cNvSpPr>
          <p:nvPr>
            <p:ph type="body" sz="quarter" idx="21"/>
          </p:nvPr>
        </p:nvSpPr>
        <p:spPr>
          <a:xfrm>
            <a:off x="900304" y="1772040"/>
            <a:ext cx="16478250" cy="934780"/>
          </a:xfrm>
        </p:spPr>
        <p:txBody>
          <a:bodyPr>
            <a:normAutofit/>
          </a:bodyPr>
          <a:lstStyle/>
          <a:p>
            <a:endParaRPr lang="hr-HR" sz="3600" dirty="0"/>
          </a:p>
        </p:txBody>
      </p:sp>
      <p:sp>
        <p:nvSpPr>
          <p:cNvPr id="4" name="Text Placeholder 3">
            <a:extLst>
              <a:ext uri="{FF2B5EF4-FFF2-40B4-BE49-F238E27FC236}">
                <a16:creationId xmlns:a16="http://schemas.microsoft.com/office/drawing/2014/main" id="{189DF729-3C7C-4FF8-8A58-1B731B8BB724}"/>
              </a:ext>
            </a:extLst>
          </p:cNvPr>
          <p:cNvSpPr>
            <a:spLocks noGrp="1"/>
          </p:cNvSpPr>
          <p:nvPr>
            <p:ph type="body" idx="1"/>
          </p:nvPr>
        </p:nvSpPr>
        <p:spPr>
          <a:xfrm>
            <a:off x="904875" y="3205203"/>
            <a:ext cx="16478250" cy="8738757"/>
          </a:xfrm>
        </p:spPr>
        <p:txBody>
          <a:bodyPr/>
          <a:lstStyle/>
          <a:p>
            <a:r>
              <a:rPr lang="hr-HR" dirty="0"/>
              <a:t>Zakon se primjenjuje u slučaju:</a:t>
            </a:r>
          </a:p>
          <a:p>
            <a:pPr marL="0" indent="0">
              <a:buNone/>
            </a:pPr>
            <a:endParaRPr lang="hr-HR" dirty="0"/>
          </a:p>
          <a:p>
            <a:pPr lvl="2">
              <a:buFont typeface="Wingdings" panose="05000000000000000000" pitchFamily="2" charset="2"/>
              <a:buChar char="Ø"/>
            </a:pPr>
            <a:r>
              <a:rPr lang="hr-HR" b="1" dirty="0"/>
              <a:t>prodaje</a:t>
            </a:r>
            <a:r>
              <a:rPr lang="hr-HR" dirty="0"/>
              <a:t> poljoprivrednih i prehrambenih </a:t>
            </a:r>
            <a:r>
              <a:rPr lang="hr-HR" b="1" dirty="0"/>
              <a:t>proizvoda</a:t>
            </a:r>
            <a:r>
              <a:rPr lang="hr-HR" b="1" baseline="30000" dirty="0"/>
              <a:t>6</a:t>
            </a:r>
            <a:r>
              <a:rPr lang="hr-HR" dirty="0"/>
              <a:t> kada dobavljač ili kupac ili obojica imaju </a:t>
            </a:r>
            <a:r>
              <a:rPr lang="hr-HR" b="1" dirty="0"/>
              <a:t>poslovni </a:t>
            </a:r>
            <a:r>
              <a:rPr lang="hr-HR" b="1" dirty="0" err="1"/>
              <a:t>nastan</a:t>
            </a:r>
            <a:r>
              <a:rPr lang="hr-HR" b="1" dirty="0"/>
              <a:t> u Europskoj uniji</a:t>
            </a:r>
            <a:r>
              <a:rPr lang="hr-HR" dirty="0"/>
              <a:t>; te</a:t>
            </a:r>
          </a:p>
          <a:p>
            <a:pPr marL="914377" lvl="2" indent="0">
              <a:buNone/>
            </a:pPr>
            <a:endParaRPr lang="hr-HR" dirty="0"/>
          </a:p>
          <a:p>
            <a:pPr lvl="2">
              <a:buFont typeface="Wingdings" panose="05000000000000000000" pitchFamily="2" charset="2"/>
              <a:buChar char="Ø"/>
            </a:pPr>
            <a:r>
              <a:rPr lang="hr-HR" dirty="0"/>
              <a:t>na određene </a:t>
            </a:r>
            <a:r>
              <a:rPr lang="hr-HR" b="1" dirty="0"/>
              <a:t>usluge</a:t>
            </a:r>
            <a:r>
              <a:rPr lang="hr-HR" dirty="0"/>
              <a:t> propisane Zakonom koje kupac pruža dobavljaču, </a:t>
            </a:r>
            <a:endParaRPr lang="en-GB" dirty="0"/>
          </a:p>
          <a:p>
            <a:pPr lvl="2">
              <a:buFont typeface="Wingdings" panose="05000000000000000000" pitchFamily="2" charset="2"/>
              <a:buChar char="Ø"/>
            </a:pPr>
            <a:r>
              <a:rPr lang="hr-HR" dirty="0"/>
              <a:t>neovisno o mjerodavnom pravu koje se primjenjuje na ugovor između dobavljača i kupca</a:t>
            </a:r>
          </a:p>
        </p:txBody>
      </p:sp>
      <p:sp>
        <p:nvSpPr>
          <p:cNvPr id="23" name="Text Placeholder 3">
            <a:extLst>
              <a:ext uri="{FF2B5EF4-FFF2-40B4-BE49-F238E27FC236}">
                <a16:creationId xmlns:a16="http://schemas.microsoft.com/office/drawing/2014/main" id="{0FC64A03-BD7D-4E13-A828-28AC9F0DA0B5}"/>
              </a:ext>
            </a:extLst>
          </p:cNvPr>
          <p:cNvSpPr txBox="1">
            <a:spLocks/>
          </p:cNvSpPr>
          <p:nvPr/>
        </p:nvSpPr>
        <p:spPr>
          <a:xfrm>
            <a:off x="900304" y="11417637"/>
            <a:ext cx="16478250" cy="934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457189"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1pPr>
            <a:lvl2pPr marL="914378"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2pPr>
            <a:lvl3pPr marL="1371566"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3pPr>
            <a:lvl4pPr marL="1828754"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4pPr>
            <a:lvl5pPr marL="2285943"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5pPr>
            <a:lvl6pPr marL="2743132"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6pPr>
            <a:lvl7pPr marL="3200320"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7pPr>
            <a:lvl8pPr marL="3657509"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8pPr>
            <a:lvl9pPr marL="4114697"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9pPr>
          </a:lstStyle>
          <a:p>
            <a:pPr hangingPunct="1"/>
            <a:endParaRPr lang="hr-BA" dirty="0"/>
          </a:p>
        </p:txBody>
      </p:sp>
      <p:pic>
        <p:nvPicPr>
          <p:cNvPr id="6" name="Picture 5">
            <a:extLst>
              <a:ext uri="{FF2B5EF4-FFF2-40B4-BE49-F238E27FC236}">
                <a16:creationId xmlns:a16="http://schemas.microsoft.com/office/drawing/2014/main" id="{BCB64CD8-E43E-48CF-824E-4FA032B961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00729" y="5628414"/>
            <a:ext cx="1229586" cy="1229586"/>
          </a:xfrm>
          <a:prstGeom prst="rect">
            <a:avLst/>
          </a:prstGeom>
        </p:spPr>
      </p:pic>
    </p:spTree>
    <p:extLst>
      <p:ext uri="{BB962C8B-B14F-4D97-AF65-F5344CB8AC3E}">
        <p14:creationId xmlns:p14="http://schemas.microsoft.com/office/powerpoint/2010/main" val="137862196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EA938-271D-4784-98A4-866781D90E72}"/>
              </a:ext>
            </a:extLst>
          </p:cNvPr>
          <p:cNvSpPr>
            <a:spLocks noGrp="1"/>
          </p:cNvSpPr>
          <p:nvPr>
            <p:ph type="title"/>
          </p:nvPr>
        </p:nvSpPr>
        <p:spPr/>
        <p:txBody>
          <a:bodyPr>
            <a:noAutofit/>
          </a:bodyPr>
          <a:lstStyle/>
          <a:p>
            <a:r>
              <a:rPr lang="hr-HR" sz="4400" dirty="0"/>
              <a:t>Na koga se Zakon primjenjuje?</a:t>
            </a:r>
          </a:p>
        </p:txBody>
      </p:sp>
      <p:sp>
        <p:nvSpPr>
          <p:cNvPr id="3" name="Text Placeholder 2">
            <a:extLst>
              <a:ext uri="{FF2B5EF4-FFF2-40B4-BE49-F238E27FC236}">
                <a16:creationId xmlns:a16="http://schemas.microsoft.com/office/drawing/2014/main" id="{65E339E0-6030-4653-BA31-A6386764A814}"/>
              </a:ext>
            </a:extLst>
          </p:cNvPr>
          <p:cNvSpPr>
            <a:spLocks noGrp="1"/>
          </p:cNvSpPr>
          <p:nvPr>
            <p:ph type="body" sz="quarter" idx="21"/>
          </p:nvPr>
        </p:nvSpPr>
        <p:spPr>
          <a:xfrm>
            <a:off x="900304" y="1772040"/>
            <a:ext cx="16478250" cy="934780"/>
          </a:xfrm>
        </p:spPr>
        <p:txBody>
          <a:bodyPr>
            <a:normAutofit/>
          </a:bodyPr>
          <a:lstStyle/>
          <a:p>
            <a:endParaRPr lang="hr-HR" sz="3600" dirty="0"/>
          </a:p>
        </p:txBody>
      </p:sp>
      <p:sp>
        <p:nvSpPr>
          <p:cNvPr id="4" name="Text Placeholder 3">
            <a:extLst>
              <a:ext uri="{FF2B5EF4-FFF2-40B4-BE49-F238E27FC236}">
                <a16:creationId xmlns:a16="http://schemas.microsoft.com/office/drawing/2014/main" id="{189DF729-3C7C-4FF8-8A58-1B731B8BB724}"/>
              </a:ext>
            </a:extLst>
          </p:cNvPr>
          <p:cNvSpPr>
            <a:spLocks noGrp="1"/>
          </p:cNvSpPr>
          <p:nvPr>
            <p:ph type="body" idx="1"/>
          </p:nvPr>
        </p:nvSpPr>
        <p:spPr>
          <a:xfrm>
            <a:off x="904875" y="3205203"/>
            <a:ext cx="16478250" cy="8738757"/>
          </a:xfrm>
        </p:spPr>
        <p:txBody>
          <a:bodyPr/>
          <a:lstStyle/>
          <a:p>
            <a:r>
              <a:rPr lang="hr-HR" dirty="0"/>
              <a:t>Zakon se primjenjuje na:</a:t>
            </a:r>
          </a:p>
          <a:p>
            <a:pPr lvl="2">
              <a:buFont typeface="Wingdings" panose="05000000000000000000" pitchFamily="2" charset="2"/>
              <a:buChar char="Ø"/>
            </a:pPr>
            <a:r>
              <a:rPr lang="hr-HR" dirty="0"/>
              <a:t>kupca koji ima </a:t>
            </a:r>
            <a:r>
              <a:rPr lang="hr-HR" b="1" dirty="0"/>
              <a:t>značajnu pregovaračku snagu.</a:t>
            </a:r>
          </a:p>
          <a:p>
            <a:pPr marL="914377" lvl="2" indent="0">
              <a:buNone/>
            </a:pPr>
            <a:endParaRPr lang="hr-HR" b="1" dirty="0"/>
          </a:p>
          <a:p>
            <a:r>
              <a:rPr lang="hr-HR" dirty="0"/>
              <a:t>Značajnu pregovaračku snagu ima</a:t>
            </a:r>
            <a:r>
              <a:rPr lang="en-GB" dirty="0"/>
              <a:t> </a:t>
            </a:r>
            <a:r>
              <a:rPr lang="en-GB" dirty="0" err="1"/>
              <a:t>kupac</a:t>
            </a:r>
            <a:r>
              <a:rPr lang="hr-HR" dirty="0"/>
              <a:t>:</a:t>
            </a:r>
          </a:p>
          <a:p>
            <a:pPr lvl="2">
              <a:buFont typeface="Wingdings" panose="05000000000000000000" pitchFamily="2" charset="2"/>
              <a:buChar char="Ø"/>
            </a:pPr>
            <a:r>
              <a:rPr lang="en-GB" dirty="0"/>
              <a:t>k</a:t>
            </a:r>
            <a:r>
              <a:rPr lang="hr-HR" dirty="0" err="1"/>
              <a:t>oji</a:t>
            </a:r>
            <a:r>
              <a:rPr lang="hr-HR" dirty="0"/>
              <a:t> je ostvario </a:t>
            </a:r>
            <a:r>
              <a:rPr lang="hr-HR" b="1" dirty="0"/>
              <a:t>ukupni godišnji prihod od najmanje 15.000.000</a:t>
            </a:r>
            <a:r>
              <a:rPr lang="en-GB" b="1" dirty="0"/>
              <a:t> </a:t>
            </a:r>
            <a:r>
              <a:rPr lang="hr-HR" b="1" dirty="0"/>
              <a:t>kuna</a:t>
            </a:r>
            <a:r>
              <a:rPr lang="hr-HR" dirty="0"/>
              <a:t>;</a:t>
            </a:r>
          </a:p>
          <a:p>
            <a:pPr lvl="2" algn="just">
              <a:buFont typeface="Wingdings" panose="05000000000000000000" pitchFamily="2" charset="2"/>
              <a:buChar char="Ø"/>
            </a:pPr>
            <a:r>
              <a:rPr lang="en-GB" dirty="0"/>
              <a:t>a</a:t>
            </a:r>
            <a:r>
              <a:rPr lang="hr-HR" dirty="0" err="1"/>
              <a:t>ko</a:t>
            </a:r>
            <a:r>
              <a:rPr lang="hr-HR" dirty="0"/>
              <a:t> ima </a:t>
            </a:r>
            <a:r>
              <a:rPr lang="hr-HR" b="1" dirty="0"/>
              <a:t>povezana društva</a:t>
            </a:r>
            <a:r>
              <a:rPr lang="hr-HR" b="1" baseline="30000" dirty="0"/>
              <a:t>7</a:t>
            </a:r>
            <a:r>
              <a:rPr lang="hr-HR" dirty="0"/>
              <a:t>, </a:t>
            </a:r>
            <a:r>
              <a:rPr lang="en-GB" dirty="0"/>
              <a:t>u </a:t>
            </a:r>
            <a:r>
              <a:rPr lang="hr-HR" dirty="0"/>
              <a:t>ukupni godišnji prihod kupca ostvaren na području Republike Hrvatske </a:t>
            </a:r>
            <a:r>
              <a:rPr lang="hr-HR" b="1" i="1" dirty="0"/>
              <a:t>pribrajaju</a:t>
            </a:r>
            <a:r>
              <a:rPr lang="hr-HR" b="1" baseline="30000" dirty="0"/>
              <a:t>8</a:t>
            </a:r>
            <a:r>
              <a:rPr lang="hr-HR" dirty="0"/>
              <a:t> </a:t>
            </a:r>
            <a:r>
              <a:rPr lang="en-GB" dirty="0"/>
              <a:t>se </a:t>
            </a:r>
            <a:r>
              <a:rPr lang="hr-HR" dirty="0"/>
              <a:t>ukupni godišnji prihodi njegovih povezanih društava na svjetskoj razini</a:t>
            </a:r>
            <a:endParaRPr lang="en-GB" dirty="0"/>
          </a:p>
          <a:p>
            <a:pPr lvl="2" algn="just">
              <a:buFont typeface="Wingdings" panose="05000000000000000000" pitchFamily="2" charset="2"/>
              <a:buChar char="Ø"/>
            </a:pPr>
            <a:r>
              <a:rPr lang="hr-HR" dirty="0"/>
              <a:t>relevantni su podatci iskazani u posljednjem godišnjem financijskom izvješću;</a:t>
            </a:r>
          </a:p>
          <a:p>
            <a:pPr marL="457189" lvl="2"/>
            <a:r>
              <a:rPr lang="hr-HR" dirty="0"/>
              <a:t>Zakon se </a:t>
            </a:r>
            <a:r>
              <a:rPr lang="hr-HR" b="1" dirty="0"/>
              <a:t>NE primjenjuje</a:t>
            </a:r>
            <a:r>
              <a:rPr lang="hr-HR" dirty="0"/>
              <a:t> na </a:t>
            </a:r>
            <a:r>
              <a:rPr lang="pl-PL" dirty="0"/>
              <a:t>odnose dobavljača i krajnjeg potrošača.</a:t>
            </a:r>
            <a:endParaRPr lang="hr-HR" dirty="0"/>
          </a:p>
          <a:p>
            <a:pPr marL="914377" lvl="2" indent="0">
              <a:buNone/>
            </a:pPr>
            <a:endParaRPr lang="hr-HR" dirty="0"/>
          </a:p>
        </p:txBody>
      </p:sp>
      <p:sp>
        <p:nvSpPr>
          <p:cNvPr id="23" name="Text Placeholder 3">
            <a:extLst>
              <a:ext uri="{FF2B5EF4-FFF2-40B4-BE49-F238E27FC236}">
                <a16:creationId xmlns:a16="http://schemas.microsoft.com/office/drawing/2014/main" id="{0FC64A03-BD7D-4E13-A828-28AC9F0DA0B5}"/>
              </a:ext>
            </a:extLst>
          </p:cNvPr>
          <p:cNvSpPr txBox="1">
            <a:spLocks/>
          </p:cNvSpPr>
          <p:nvPr/>
        </p:nvSpPr>
        <p:spPr>
          <a:xfrm>
            <a:off x="900304" y="11417637"/>
            <a:ext cx="16478250" cy="9347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457189"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1pPr>
            <a:lvl2pPr marL="914378"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2pPr>
            <a:lvl3pPr marL="1371566"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3pPr>
            <a:lvl4pPr marL="1828754"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4pPr>
            <a:lvl5pPr marL="2285943"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5pPr>
            <a:lvl6pPr marL="2743132"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6pPr>
            <a:lvl7pPr marL="3200320"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7pPr>
            <a:lvl8pPr marL="3657509"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8pPr>
            <a:lvl9pPr marL="4114697" marR="0" indent="-457189" algn="l" defTabSz="1828709" latinLnBrk="0">
              <a:lnSpc>
                <a:spcPct val="90000"/>
              </a:lnSpc>
              <a:spcBef>
                <a:spcPts val="3375"/>
              </a:spcBef>
              <a:spcAft>
                <a:spcPts val="0"/>
              </a:spcAft>
              <a:buClrTx/>
              <a:buSzPct val="123000"/>
              <a:buFontTx/>
              <a:buChar char="•"/>
              <a:tabLst/>
              <a:defRPr sz="3600" b="0" i="0" u="none" strike="noStrike" cap="none" spc="0" baseline="0">
                <a:solidFill>
                  <a:srgbClr val="000000"/>
                </a:solidFill>
                <a:uFillTx/>
                <a:latin typeface="Raleway Light"/>
                <a:ea typeface="Raleway Light"/>
                <a:cs typeface="Raleway Light"/>
                <a:sym typeface="Raleway Light"/>
              </a:defRPr>
            </a:lvl9pPr>
          </a:lstStyle>
          <a:p>
            <a:pPr hangingPunct="1"/>
            <a:endParaRPr lang="hr-BA" dirty="0"/>
          </a:p>
        </p:txBody>
      </p:sp>
    </p:spTree>
    <p:extLst>
      <p:ext uri="{BB962C8B-B14F-4D97-AF65-F5344CB8AC3E}">
        <p14:creationId xmlns:p14="http://schemas.microsoft.com/office/powerpoint/2010/main" val="424038560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 calcmode="lin" valueType="num">
                                      <p:cBhvr additive="base">
                                        <p:cTn id="17"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additive="base">
                                        <p:cTn id="2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
                                            <p:txEl>
                                              <p:pRg st="4" end="4"/>
                                            </p:txEl>
                                          </p:spTgt>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 calcmode="lin" valueType="num">
                                      <p:cBhvr additive="base">
                                        <p:cTn id="29" dur="500" fill="hold"/>
                                        <p:tgtEl>
                                          <p:spTgt spid="4">
                                            <p:txEl>
                                              <p:pRg st="6" end="6"/>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additive="base">
                                        <p:cTn id="35" dur="500" fill="hold"/>
                                        <p:tgtEl>
                                          <p:spTgt spid="4">
                                            <p:txEl>
                                              <p:pRg st="7" end="7"/>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4">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Podnaslov"/>
          <p:cNvSpPr txBox="1">
            <a:spLocks noGrp="1"/>
          </p:cNvSpPr>
          <p:nvPr>
            <p:ph type="body" idx="21"/>
          </p:nvPr>
        </p:nvSpPr>
        <p:spPr>
          <a:xfrm flipV="1">
            <a:off x="8620125" y="4195307"/>
            <a:ext cx="7334250" cy="28704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32500" lnSpcReduction="20000"/>
          </a:bodyPr>
          <a:lstStyle>
            <a:lvl1pPr>
              <a:defRPr b="0">
                <a:latin typeface="Raleway Light"/>
                <a:ea typeface="Raleway Light"/>
                <a:cs typeface="Raleway Light"/>
                <a:sym typeface="Raleway Light"/>
              </a:defRPr>
            </a:lvl1pPr>
          </a:lstStyle>
          <a:p>
            <a:endParaRPr dirty="0"/>
          </a:p>
        </p:txBody>
      </p:sp>
      <p:sp>
        <p:nvSpPr>
          <p:cNvPr id="172"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8620125" y="4900879"/>
            <a:ext cx="8694614" cy="5473112"/>
          </a:xfrm>
          <a:prstGeom prst="rect">
            <a:avLst/>
          </a:prstGeom>
        </p:spPr>
        <p:txBody>
          <a:bodyPr>
            <a:normAutofit/>
          </a:bodyPr>
          <a:lstStyle>
            <a:lvl1pPr marL="0" indent="0" algn="just">
              <a:buSzTx/>
              <a:buNone/>
              <a:defRPr sz="4300"/>
            </a:lvl1pPr>
          </a:lstStyle>
          <a:p>
            <a:pPr marL="571500" indent="-571500">
              <a:buFont typeface="Arial" panose="020B0604020202020204" pitchFamily="34" charset="0"/>
              <a:buChar char="•"/>
            </a:pPr>
            <a:r>
              <a:rPr lang="hr-HR" dirty="0"/>
              <a:t>Zakon propisuje skoro 40 različitih nepoštenih trgovačkih praksi </a:t>
            </a:r>
          </a:p>
          <a:p>
            <a:pPr marL="571500" indent="-571500">
              <a:buFont typeface="Arial" panose="020B0604020202020204" pitchFamily="34" charset="0"/>
              <a:buChar char="•"/>
            </a:pPr>
            <a:endParaRPr dirty="0"/>
          </a:p>
        </p:txBody>
      </p:sp>
      <p:sp>
        <p:nvSpPr>
          <p:cNvPr id="173" name="Sadržaj"/>
          <p:cNvSpPr txBox="1">
            <a:spLocks noGrp="1"/>
          </p:cNvSpPr>
          <p:nvPr>
            <p:ph type="title"/>
          </p:nvPr>
        </p:nvSpPr>
        <p:spPr>
          <a:xfrm>
            <a:off x="8620125" y="2524125"/>
            <a:ext cx="7334250" cy="701085"/>
          </a:xfrm>
          <a:prstGeom prst="rect">
            <a:avLst/>
          </a:prstGeom>
        </p:spPr>
        <p:txBody>
          <a:bodyPr>
            <a:normAutofit fontScale="90000"/>
          </a:bodyPr>
          <a:lstStyle/>
          <a:p>
            <a:r>
              <a:rPr lang="en-GB" dirty="0"/>
              <a:t>2</a:t>
            </a:r>
            <a:r>
              <a:rPr lang="hr-HR" dirty="0"/>
              <a:t>. Nepoštene trgovačke prakse</a:t>
            </a:r>
            <a:endParaRPr dirty="0"/>
          </a:p>
        </p:txBody>
      </p:sp>
      <p:sp>
        <p:nvSpPr>
          <p:cNvPr id="174" name="Rectangle"/>
          <p:cNvSpPr/>
          <p:nvPr/>
        </p:nvSpPr>
        <p:spPr>
          <a:xfrm>
            <a:off x="431525" y="2091630"/>
            <a:ext cx="7334251" cy="9532740"/>
          </a:xfrm>
          <a:prstGeom prst="rect">
            <a:avLst/>
          </a:prstGeom>
          <a:solidFill>
            <a:srgbClr val="008599"/>
          </a:solidFill>
          <a:ln w="12700">
            <a:miter lim="400000"/>
          </a:ln>
        </p:spPr>
        <p:txBody>
          <a:bodyPr lIns="38100" tIns="38100" rIns="38100" bIns="38100" anchor="ctr"/>
          <a:lstStyle/>
          <a:p>
            <a:pPr algn="ctr" defTabSz="619125">
              <a:defRPr sz="3200" b="0">
                <a:latin typeface="Helvetica Neue Medium"/>
                <a:ea typeface="Helvetica Neue Medium"/>
                <a:cs typeface="Helvetica Neue Medium"/>
                <a:sym typeface="Helvetica Neue Medium"/>
              </a:defRPr>
            </a:pPr>
            <a:endParaRPr sz="2400"/>
          </a:p>
        </p:txBody>
      </p:sp>
      <p:pic>
        <p:nvPicPr>
          <p:cNvPr id="175" name="Image" descr="Image"/>
          <p:cNvPicPr>
            <a:picLocks noChangeAspect="1"/>
          </p:cNvPicPr>
          <p:nvPr/>
        </p:nvPicPr>
        <p:blipFill>
          <a:blip r:embed="rId2"/>
          <a:stretch>
            <a:fillRect/>
          </a:stretch>
        </p:blipFill>
        <p:spPr>
          <a:xfrm>
            <a:off x="2945308" y="3035834"/>
            <a:ext cx="2306687" cy="2310332"/>
          </a:xfrm>
          <a:prstGeom prst="rect">
            <a:avLst/>
          </a:prstGeom>
          <a:ln w="12700">
            <a:miter lim="400000"/>
          </a:ln>
        </p:spPr>
      </p:pic>
      <p:sp>
        <p:nvSpPr>
          <p:cNvPr id="176"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1049425" y="6279101"/>
            <a:ext cx="6098456" cy="479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ormAutofit/>
          </a:bodyPr>
          <a:lstStyle>
            <a:lvl1pPr algn="just">
              <a:lnSpc>
                <a:spcPct val="90000"/>
              </a:lnSpc>
              <a:spcBef>
                <a:spcPts val="4500"/>
              </a:spcBef>
              <a:defRPr sz="3500" b="0">
                <a:latin typeface="Raleway Light"/>
                <a:ea typeface="Raleway Light"/>
                <a:cs typeface="Raleway Light"/>
                <a:sym typeface="Raleway Light"/>
              </a:defRPr>
            </a:lvl1pPr>
          </a:lstStyle>
          <a:p>
            <a:endParaRPr lang="hr-HR" sz="2625" dirty="0"/>
          </a:p>
          <a:p>
            <a:r>
              <a:rPr lang="hr-HR" sz="2625" i="1" dirty="0"/>
              <a:t>Zakon zabranjuje iskorištavanje značajne pregovaračke snage kupca u odnosu na njegove dobavljače nametanjem nepoštenih trgovačkih praksi</a:t>
            </a:r>
          </a:p>
        </p:txBody>
      </p:sp>
      <p:pic>
        <p:nvPicPr>
          <p:cNvPr id="8" name="Image" descr="Image">
            <a:extLst>
              <a:ext uri="{FF2B5EF4-FFF2-40B4-BE49-F238E27FC236}">
                <a16:creationId xmlns:a16="http://schemas.microsoft.com/office/drawing/2014/main" id="{EA87CBC2-24EA-4EBB-9982-34AE295F7690}"/>
              </a:ext>
            </a:extLst>
          </p:cNvPr>
          <p:cNvPicPr>
            <a:picLocks noChangeAspect="1"/>
          </p:cNvPicPr>
          <p:nvPr/>
        </p:nvPicPr>
        <p:blipFill>
          <a:blip r:embed="rId3"/>
          <a:stretch>
            <a:fillRect/>
          </a:stretch>
        </p:blipFill>
        <p:spPr>
          <a:xfrm>
            <a:off x="17619069" y="4886497"/>
            <a:ext cx="474812" cy="1756564"/>
          </a:xfrm>
          <a:prstGeom prst="rect">
            <a:avLst/>
          </a:prstGeom>
          <a:ln w="12700">
            <a:miter lim="400000"/>
          </a:ln>
        </p:spPr>
      </p:pic>
      <p:pic>
        <p:nvPicPr>
          <p:cNvPr id="5" name="Picture 4">
            <a:extLst>
              <a:ext uri="{FF2B5EF4-FFF2-40B4-BE49-F238E27FC236}">
                <a16:creationId xmlns:a16="http://schemas.microsoft.com/office/drawing/2014/main" id="{EBB08910-69E8-4106-8A96-BFA0B4A6DB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12371" y="1397087"/>
            <a:ext cx="2196353" cy="219635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push dir="u"/>
      </p:transition>
    </mc:Choice>
    <mc:Fallback xmlns:a14="http://schemas.microsoft.com/office/drawing/2010/main" xmlns:m="http://schemas.openxmlformats.org/officeDocument/2006/math" xmlns="">
      <p:transition spd="fast">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500"/>
                                        <p:tgtEl>
                                          <p:spTgt spid="17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72">
                                            <p:txEl>
                                              <p:pRg st="0" end="0"/>
                                            </p:txEl>
                                          </p:spTgt>
                                        </p:tgtEl>
                                        <p:attrNameLst>
                                          <p:attrName>style.visibility</p:attrName>
                                        </p:attrNameLst>
                                      </p:cBhvr>
                                      <p:to>
                                        <p:strVal val="visible"/>
                                      </p:to>
                                    </p:set>
                                    <p:anim calcmode="lin" valueType="num">
                                      <p:cBhvr additive="base">
                                        <p:cTn id="12" dur="500" fill="hold"/>
                                        <p:tgtEl>
                                          <p:spTgt spid="172">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7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41A1-4B13-435E-A20D-A62F5C9A3029}"/>
              </a:ext>
            </a:extLst>
          </p:cNvPr>
          <p:cNvSpPr>
            <a:spLocks noGrp="1"/>
          </p:cNvSpPr>
          <p:nvPr>
            <p:ph type="title"/>
          </p:nvPr>
        </p:nvSpPr>
        <p:spPr>
          <a:xfrm>
            <a:off x="904875" y="1079502"/>
            <a:ext cx="16478250" cy="1433163"/>
          </a:xfrm>
        </p:spPr>
        <p:txBody>
          <a:bodyPr>
            <a:noAutofit/>
          </a:bodyPr>
          <a:lstStyle/>
          <a:p>
            <a:r>
              <a:rPr lang="hr-HR" sz="4400" dirty="0"/>
              <a:t>Nepoštene trgovačke prakse</a:t>
            </a:r>
          </a:p>
        </p:txBody>
      </p:sp>
      <p:sp>
        <p:nvSpPr>
          <p:cNvPr id="3" name="Text Placeholder 2">
            <a:extLst>
              <a:ext uri="{FF2B5EF4-FFF2-40B4-BE49-F238E27FC236}">
                <a16:creationId xmlns:a16="http://schemas.microsoft.com/office/drawing/2014/main" id="{A5534259-E619-4E9C-9A46-9DE042A16358}"/>
              </a:ext>
            </a:extLst>
          </p:cNvPr>
          <p:cNvSpPr>
            <a:spLocks noGrp="1"/>
          </p:cNvSpPr>
          <p:nvPr>
            <p:ph type="body" sz="quarter" idx="21"/>
          </p:nvPr>
        </p:nvSpPr>
        <p:spPr>
          <a:xfrm>
            <a:off x="743511" y="2208461"/>
            <a:ext cx="16478250" cy="934780"/>
          </a:xfrm>
        </p:spPr>
        <p:txBody>
          <a:bodyPr/>
          <a:lstStyle/>
          <a:p>
            <a:r>
              <a:rPr lang="hr-HR" sz="3200" dirty="0"/>
              <a:t>Član</a:t>
            </a:r>
            <a:r>
              <a:rPr lang="en-GB" sz="3200" dirty="0"/>
              <a:t>a</a:t>
            </a:r>
            <a:r>
              <a:rPr lang="hr-HR" sz="3200" dirty="0"/>
              <a:t>k 4. Zakona:</a:t>
            </a:r>
          </a:p>
        </p:txBody>
      </p:sp>
      <p:sp>
        <p:nvSpPr>
          <p:cNvPr id="4" name="Text Placeholder 3">
            <a:extLst>
              <a:ext uri="{FF2B5EF4-FFF2-40B4-BE49-F238E27FC236}">
                <a16:creationId xmlns:a16="http://schemas.microsoft.com/office/drawing/2014/main" id="{2FBEE5F6-5BC3-4246-AADC-889538FBFF05}"/>
              </a:ext>
            </a:extLst>
          </p:cNvPr>
          <p:cNvSpPr>
            <a:spLocks noGrp="1"/>
          </p:cNvSpPr>
          <p:nvPr>
            <p:ph type="body" idx="1"/>
          </p:nvPr>
        </p:nvSpPr>
        <p:spPr>
          <a:xfrm>
            <a:off x="904875" y="3281082"/>
            <a:ext cx="16478250" cy="9223434"/>
          </a:xfrm>
        </p:spPr>
        <p:txBody>
          <a:bodyPr>
            <a:normAutofit/>
          </a:bodyPr>
          <a:lstStyle/>
          <a:p>
            <a:pPr marL="742950" indent="-742950" algn="just">
              <a:buFont typeface="+mj-lt"/>
              <a:buAutoNum type="arabicParenR"/>
            </a:pPr>
            <a:r>
              <a:rPr lang="hr-BA" b="1" dirty="0"/>
              <a:t>nepostojanje pisanog ugovora između kupca i dobavljača</a:t>
            </a:r>
            <a:r>
              <a:rPr lang="hr-BA" dirty="0"/>
              <a:t>, kao i pisani ugovor između kupca i dobavljača koji nije sastavljen u skladu s odredbama Zakona ili obveze nametnute dobavljaču koje nisu predviđene u pisanom ugovoru između kupca i dobavljača</a:t>
            </a:r>
          </a:p>
          <a:p>
            <a:pPr marL="742950" indent="-742950" algn="just">
              <a:buFont typeface="+mj-lt"/>
              <a:buAutoNum type="arabicParenR"/>
            </a:pPr>
            <a:r>
              <a:rPr lang="hr-BA" dirty="0"/>
              <a:t>plaćanja koja nisu jasno istaknuta i </a:t>
            </a:r>
            <a:r>
              <a:rPr lang="hr-BA" b="1" dirty="0"/>
              <a:t>specificirana na računu </a:t>
            </a:r>
            <a:r>
              <a:rPr lang="hr-BA" dirty="0"/>
              <a:t>ili otkupnom bloku</a:t>
            </a:r>
          </a:p>
          <a:p>
            <a:pPr marL="742950" indent="-742950" algn="just">
              <a:buFont typeface="+mj-lt"/>
              <a:buAutoNum type="arabicParenR"/>
            </a:pPr>
            <a:r>
              <a:rPr lang="hr-BA" b="1" dirty="0"/>
              <a:t>opći uvjeti poslovanja </a:t>
            </a:r>
            <a:r>
              <a:rPr lang="hr-BA" dirty="0"/>
              <a:t>kupca koji nisu u skladu s odredbama Zakona</a:t>
            </a:r>
          </a:p>
          <a:p>
            <a:pPr marL="742950" indent="-742950" algn="just">
              <a:buFont typeface="+mj-lt"/>
              <a:buAutoNum type="arabicParenR"/>
            </a:pPr>
            <a:r>
              <a:rPr lang="hr-BA" dirty="0"/>
              <a:t>mogućnost jednostranog</a:t>
            </a:r>
            <a:r>
              <a:rPr lang="hr-BA" b="1" dirty="0"/>
              <a:t> raskida </a:t>
            </a:r>
            <a:r>
              <a:rPr lang="hr-BA" dirty="0"/>
              <a:t>ugovora s dobavljačem od strane kupca u nepisanom obliku ili bez navođenja osnovanih razloga za raskid ugovora ili mogućnost otkaza ugovora s dobavljačem bez primjerenog otkaznog roka ili mogućnost jednostrane izmjene ugovora od strane kupca</a:t>
            </a:r>
          </a:p>
          <a:p>
            <a:pPr marL="742950" indent="-742950" algn="just">
              <a:buFont typeface="+mj-lt"/>
              <a:buAutoNum type="arabicParenR"/>
            </a:pPr>
            <a:r>
              <a:rPr lang="hr-BA" dirty="0"/>
              <a:t>nerazmjerno visoke </a:t>
            </a:r>
            <a:r>
              <a:rPr lang="hr-BA" b="1" dirty="0"/>
              <a:t>ugovorne kazne </a:t>
            </a:r>
            <a:r>
              <a:rPr lang="hr-BA" dirty="0"/>
              <a:t>s obzirom na vrijednost i značenje objekta obveze,</a:t>
            </a:r>
          </a:p>
          <a:p>
            <a:pPr marL="742950" indent="-742950" algn="just">
              <a:buFont typeface="+mj-lt"/>
              <a:buAutoNum type="arabicParenR"/>
            </a:pPr>
            <a:r>
              <a:rPr lang="hr-BA" dirty="0"/>
              <a:t>ostale nepoštene trgovačke prakse propisane </a:t>
            </a:r>
            <a:r>
              <a:rPr lang="hr-BA" b="1" dirty="0"/>
              <a:t>člancima 11. i 12. Zakona</a:t>
            </a:r>
          </a:p>
        </p:txBody>
      </p:sp>
    </p:spTree>
    <p:extLst>
      <p:ext uri="{BB962C8B-B14F-4D97-AF65-F5344CB8AC3E}">
        <p14:creationId xmlns:p14="http://schemas.microsoft.com/office/powerpoint/2010/main" val="31395720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41A1-4B13-435E-A20D-A62F5C9A3029}"/>
              </a:ext>
            </a:extLst>
          </p:cNvPr>
          <p:cNvSpPr>
            <a:spLocks noGrp="1"/>
          </p:cNvSpPr>
          <p:nvPr>
            <p:ph type="title"/>
          </p:nvPr>
        </p:nvSpPr>
        <p:spPr>
          <a:xfrm>
            <a:off x="904875" y="1079502"/>
            <a:ext cx="16478250" cy="1433163"/>
          </a:xfrm>
        </p:spPr>
        <p:txBody>
          <a:bodyPr>
            <a:noAutofit/>
          </a:bodyPr>
          <a:lstStyle/>
          <a:p>
            <a:r>
              <a:rPr lang="hr-HR" sz="4400" dirty="0"/>
              <a:t>Nepoštene trgovačke prakse</a:t>
            </a:r>
          </a:p>
        </p:txBody>
      </p:sp>
      <p:sp>
        <p:nvSpPr>
          <p:cNvPr id="3" name="Text Placeholder 2">
            <a:extLst>
              <a:ext uri="{FF2B5EF4-FFF2-40B4-BE49-F238E27FC236}">
                <a16:creationId xmlns:a16="http://schemas.microsoft.com/office/drawing/2014/main" id="{A5534259-E619-4E9C-9A46-9DE042A16358}"/>
              </a:ext>
            </a:extLst>
          </p:cNvPr>
          <p:cNvSpPr>
            <a:spLocks noGrp="1"/>
          </p:cNvSpPr>
          <p:nvPr>
            <p:ph type="body" sz="quarter" idx="21"/>
          </p:nvPr>
        </p:nvSpPr>
        <p:spPr>
          <a:xfrm>
            <a:off x="743511" y="2208461"/>
            <a:ext cx="16478250" cy="934780"/>
          </a:xfrm>
        </p:spPr>
        <p:txBody>
          <a:bodyPr/>
          <a:lstStyle/>
          <a:p>
            <a:r>
              <a:rPr lang="hr-HR" sz="3200" dirty="0"/>
              <a:t>Član</a:t>
            </a:r>
            <a:r>
              <a:rPr lang="en-GB" sz="3200" dirty="0"/>
              <a:t>a</a:t>
            </a:r>
            <a:r>
              <a:rPr lang="hr-HR" sz="3200" dirty="0"/>
              <a:t>k 11. Zakona</a:t>
            </a:r>
            <a:r>
              <a:rPr lang="en-GB" sz="3200" dirty="0"/>
              <a:t> – </a:t>
            </a:r>
            <a:r>
              <a:rPr lang="en-GB" sz="3200" dirty="0" err="1"/>
              <a:t>ako</a:t>
            </a:r>
            <a:r>
              <a:rPr lang="en-GB" sz="3200" dirty="0"/>
              <a:t> k</a:t>
            </a:r>
            <a:r>
              <a:rPr lang="hr-HR" sz="3200" dirty="0" err="1"/>
              <a:t>upac</a:t>
            </a:r>
            <a:r>
              <a:rPr lang="hr-HR" sz="3200" dirty="0"/>
              <a:t>:</a:t>
            </a:r>
          </a:p>
        </p:txBody>
      </p:sp>
      <p:sp>
        <p:nvSpPr>
          <p:cNvPr id="4" name="Text Placeholder 3">
            <a:extLst>
              <a:ext uri="{FF2B5EF4-FFF2-40B4-BE49-F238E27FC236}">
                <a16:creationId xmlns:a16="http://schemas.microsoft.com/office/drawing/2014/main" id="{2FBEE5F6-5BC3-4246-AADC-889538FBFF05}"/>
              </a:ext>
            </a:extLst>
          </p:cNvPr>
          <p:cNvSpPr>
            <a:spLocks noGrp="1"/>
          </p:cNvSpPr>
          <p:nvPr>
            <p:ph type="body" idx="1"/>
          </p:nvPr>
        </p:nvSpPr>
        <p:spPr>
          <a:xfrm>
            <a:off x="904875" y="3413064"/>
            <a:ext cx="16478250" cy="9223434"/>
          </a:xfrm>
        </p:spPr>
        <p:txBody>
          <a:bodyPr>
            <a:normAutofit lnSpcReduction="10000"/>
          </a:bodyPr>
          <a:lstStyle/>
          <a:p>
            <a:pPr marL="742950" indent="-742950" algn="just">
              <a:buFont typeface="+mj-lt"/>
              <a:buAutoNum type="arabicParenR"/>
            </a:pPr>
            <a:r>
              <a:rPr lang="pl-PL" b="1" dirty="0"/>
              <a:t>plaća dobavljaču u rokovima koji su dulji od zakonom propisanih rokova </a:t>
            </a:r>
            <a:r>
              <a:rPr lang="pl-PL" dirty="0"/>
              <a:t>u slučaju kad je ugovorena redovita isporuka proizvoda</a:t>
            </a:r>
            <a:r>
              <a:rPr lang="pl-PL" baseline="30000" dirty="0"/>
              <a:t>9</a:t>
            </a:r>
            <a:r>
              <a:rPr lang="pl-PL" dirty="0"/>
              <a:t> i kada nije ugovorena redovita isporuka proizvoda</a:t>
            </a:r>
            <a:endParaRPr lang="pl-PL" b="1" dirty="0"/>
          </a:p>
          <a:p>
            <a:pPr marL="742950" indent="-742950" algn="just">
              <a:buFont typeface="+mj-lt"/>
              <a:buAutoNum type="arabicParenR"/>
            </a:pPr>
            <a:r>
              <a:rPr lang="hr-BA" b="1" dirty="0"/>
              <a:t>otkazivanje dobavljaču narudžbe pokvarljivih poljoprivrednih i prehrambenih proizvoda u roku kraćem od 30 dana</a:t>
            </a:r>
            <a:r>
              <a:rPr lang="hr-BA" dirty="0"/>
              <a:t>, s obzirom na to da u roku kraćem od 30 dana nije razumno očekivati da će dobavljač pronaći drugi način stavljanja na tržište ili upotrebe tih proizvoda</a:t>
            </a:r>
          </a:p>
          <a:p>
            <a:pPr marL="742950" indent="-742950" algn="just">
              <a:buFont typeface="+mj-lt"/>
              <a:buAutoNum type="arabicParenR"/>
            </a:pPr>
            <a:r>
              <a:rPr lang="hr-BA" dirty="0"/>
              <a:t>zahtijeva od dobavljača ili ugovara i/ili naplaćuje od dobavljača plaćanja koja nisu povezana s prodajom poljoprivrednih i prehrambenih proizvoda dobavljača te zahtijeva plaćanja i/ili ugovara i/ili </a:t>
            </a:r>
            <a:r>
              <a:rPr lang="hr-BA" b="1" dirty="0"/>
              <a:t>naplaćuje dobavljaču naknadu za usluge</a:t>
            </a:r>
            <a:r>
              <a:rPr lang="hr-BA" dirty="0"/>
              <a:t> koje nisu pružene odnosno za usluge koje su pružene iako nisu ugovorene između ugovornih strana</a:t>
            </a:r>
          </a:p>
          <a:p>
            <a:pPr marL="742950" indent="-742950" algn="just">
              <a:buFont typeface="+mj-lt"/>
              <a:buAutoNum type="arabicParenR"/>
            </a:pPr>
            <a:r>
              <a:rPr lang="hr-BA" dirty="0"/>
              <a:t>zahtijeva od dobavljača i/ili ugovara i/ili </a:t>
            </a:r>
            <a:r>
              <a:rPr lang="hr-BA" b="1" dirty="0"/>
              <a:t>naplaćuje od dobavljača naknadu za propadanje ili gubitak poljoprivrednih i prehrambenih proizvoda </a:t>
            </a:r>
            <a:r>
              <a:rPr lang="hr-BA" dirty="0"/>
              <a:t>do čega je došlo u prostorima kupca ili nakon prijenosa vlasništva na kupca odnosno prebacuje rizik svog poslovanja na dobavljača, premda do takvog propadanja ili gubitka nije došlo zbog krivnje dobavljača</a:t>
            </a:r>
          </a:p>
          <a:p>
            <a:pPr marL="742950" indent="-742950">
              <a:buFont typeface="+mj-lt"/>
              <a:buAutoNum type="arabicParenR"/>
            </a:pPr>
            <a:endParaRPr lang="hr-BA" dirty="0">
              <a:solidFill>
                <a:schemeClr val="bg2">
                  <a:lumMod val="50000"/>
                </a:schemeClr>
              </a:solidFill>
              <a:latin typeface="Releway light"/>
            </a:endParaRPr>
          </a:p>
        </p:txBody>
      </p:sp>
    </p:spTree>
    <p:extLst>
      <p:ext uri="{BB962C8B-B14F-4D97-AF65-F5344CB8AC3E}">
        <p14:creationId xmlns:p14="http://schemas.microsoft.com/office/powerpoint/2010/main" val="25694819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41A1-4B13-435E-A20D-A62F5C9A3029}"/>
              </a:ext>
            </a:extLst>
          </p:cNvPr>
          <p:cNvSpPr>
            <a:spLocks noGrp="1"/>
          </p:cNvSpPr>
          <p:nvPr>
            <p:ph type="title"/>
          </p:nvPr>
        </p:nvSpPr>
        <p:spPr>
          <a:xfrm>
            <a:off x="904875" y="1079502"/>
            <a:ext cx="16478250" cy="1433163"/>
          </a:xfrm>
        </p:spPr>
        <p:txBody>
          <a:bodyPr>
            <a:noAutofit/>
          </a:bodyPr>
          <a:lstStyle/>
          <a:p>
            <a:r>
              <a:rPr lang="hr-HR" sz="4400" dirty="0"/>
              <a:t>Nepoštene trgovačke prakse</a:t>
            </a:r>
          </a:p>
        </p:txBody>
      </p:sp>
      <p:sp>
        <p:nvSpPr>
          <p:cNvPr id="3" name="Text Placeholder 2">
            <a:extLst>
              <a:ext uri="{FF2B5EF4-FFF2-40B4-BE49-F238E27FC236}">
                <a16:creationId xmlns:a16="http://schemas.microsoft.com/office/drawing/2014/main" id="{A5534259-E619-4E9C-9A46-9DE042A16358}"/>
              </a:ext>
            </a:extLst>
          </p:cNvPr>
          <p:cNvSpPr>
            <a:spLocks noGrp="1"/>
          </p:cNvSpPr>
          <p:nvPr>
            <p:ph type="body" sz="quarter" idx="21"/>
          </p:nvPr>
        </p:nvSpPr>
        <p:spPr>
          <a:xfrm>
            <a:off x="743511" y="2208461"/>
            <a:ext cx="16478250" cy="934780"/>
          </a:xfrm>
        </p:spPr>
        <p:txBody>
          <a:bodyPr>
            <a:normAutofit/>
          </a:bodyPr>
          <a:lstStyle/>
          <a:p>
            <a:r>
              <a:rPr lang="hr-HR" sz="3200" dirty="0"/>
              <a:t>Član</a:t>
            </a:r>
            <a:r>
              <a:rPr lang="en-GB" sz="3200" dirty="0"/>
              <a:t>a</a:t>
            </a:r>
            <a:r>
              <a:rPr lang="hr-HR" sz="3200" dirty="0"/>
              <a:t>k 11. Zakona</a:t>
            </a:r>
            <a:r>
              <a:rPr lang="en-GB" sz="3200" dirty="0"/>
              <a:t> – </a:t>
            </a:r>
            <a:r>
              <a:rPr lang="en-GB" sz="3200" dirty="0" err="1"/>
              <a:t>ako</a:t>
            </a:r>
            <a:r>
              <a:rPr lang="en-GB" sz="3200" dirty="0"/>
              <a:t> k</a:t>
            </a:r>
            <a:r>
              <a:rPr lang="hr-HR" sz="3200" dirty="0" err="1"/>
              <a:t>upac</a:t>
            </a:r>
            <a:r>
              <a:rPr lang="hr-HR" sz="3200" dirty="0"/>
              <a:t>:</a:t>
            </a:r>
          </a:p>
          <a:p>
            <a:endParaRPr lang="hr-HR" sz="3200" dirty="0"/>
          </a:p>
        </p:txBody>
      </p:sp>
      <p:sp>
        <p:nvSpPr>
          <p:cNvPr id="4" name="Text Placeholder 3">
            <a:extLst>
              <a:ext uri="{FF2B5EF4-FFF2-40B4-BE49-F238E27FC236}">
                <a16:creationId xmlns:a16="http://schemas.microsoft.com/office/drawing/2014/main" id="{2FBEE5F6-5BC3-4246-AADC-889538FBFF05}"/>
              </a:ext>
            </a:extLst>
          </p:cNvPr>
          <p:cNvSpPr>
            <a:spLocks noGrp="1"/>
          </p:cNvSpPr>
          <p:nvPr>
            <p:ph type="body" idx="1"/>
          </p:nvPr>
        </p:nvSpPr>
        <p:spPr>
          <a:xfrm>
            <a:off x="904875" y="3413064"/>
            <a:ext cx="16478250" cy="9223434"/>
          </a:xfrm>
        </p:spPr>
        <p:txBody>
          <a:bodyPr>
            <a:normAutofit/>
          </a:bodyPr>
          <a:lstStyle/>
          <a:p>
            <a:pPr marL="742950" indent="-742950" algn="just">
              <a:buFont typeface="+mj-lt"/>
              <a:buAutoNum type="arabicParenR" startAt="5"/>
            </a:pPr>
            <a:r>
              <a:rPr lang="hr-BA" dirty="0"/>
              <a:t>nezakonito pribavlja, koristi ili otkriva </a:t>
            </a:r>
            <a:r>
              <a:rPr lang="hr-BA" b="1" dirty="0"/>
              <a:t>poslovne tajne dobavljača</a:t>
            </a:r>
            <a:endParaRPr lang="hr-BA" dirty="0"/>
          </a:p>
          <a:p>
            <a:pPr marL="742950" indent="-742950" algn="just">
              <a:buFont typeface="+mj-lt"/>
              <a:buAutoNum type="arabicParenR" startAt="5"/>
            </a:pPr>
            <a:r>
              <a:rPr lang="hr-BA" dirty="0"/>
              <a:t>dobavljaču prijeti provedbom </a:t>
            </a:r>
            <a:r>
              <a:rPr lang="hr-BA" b="1" dirty="0"/>
              <a:t>mjera komercijalne odmazde </a:t>
            </a:r>
            <a:r>
              <a:rPr lang="hr-BA" dirty="0"/>
              <a:t>odnosno provodi takve mjere</a:t>
            </a:r>
            <a:r>
              <a:rPr lang="hr-BA" baseline="30000" dirty="0"/>
              <a:t>10</a:t>
            </a:r>
            <a:r>
              <a:rPr lang="hr-BA" dirty="0"/>
              <a:t> </a:t>
            </a:r>
          </a:p>
          <a:p>
            <a:pPr marL="742950" indent="-742950" algn="just">
              <a:buFont typeface="+mj-lt"/>
              <a:buAutoNum type="arabicParenR" startAt="5"/>
            </a:pPr>
            <a:r>
              <a:rPr lang="hr-BA" dirty="0"/>
              <a:t>zahtijeva od dobavljača i/ili ugovara i/ili </a:t>
            </a:r>
            <a:r>
              <a:rPr lang="hr-BA" b="1" dirty="0"/>
              <a:t>naplaćuje od dobavljača naknadu za troškove proučavanja pritužbi krajnjeg potrošača </a:t>
            </a:r>
            <a:r>
              <a:rPr lang="hr-BA" dirty="0"/>
              <a:t>u vezi s prodajom proizvoda dobavljača, usprkos tomu što nema krivnje dobavljača</a:t>
            </a:r>
          </a:p>
          <a:p>
            <a:pPr marL="742950" indent="-742950" algn="just">
              <a:buFont typeface="+mj-lt"/>
              <a:buAutoNum type="arabicParenR" startAt="5"/>
            </a:pPr>
            <a:r>
              <a:rPr lang="hr-BA" dirty="0"/>
              <a:t>zahtijeva od dobavljača ili ugovara i/ili </a:t>
            </a:r>
            <a:r>
              <a:rPr lang="hr-BA" b="1" dirty="0"/>
              <a:t>naplaćuje dobavljaču naknadu za uvrštavanje </a:t>
            </a:r>
            <a:r>
              <a:rPr lang="hr-BA" dirty="0"/>
              <a:t>poljoprivrednog ili prehrambenog proizvoda dobavljača u ponudu kupca</a:t>
            </a:r>
          </a:p>
        </p:txBody>
      </p:sp>
    </p:spTree>
    <p:extLst>
      <p:ext uri="{BB962C8B-B14F-4D97-AF65-F5344CB8AC3E}">
        <p14:creationId xmlns:p14="http://schemas.microsoft.com/office/powerpoint/2010/main" val="324873543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41A1-4B13-435E-A20D-A62F5C9A3029}"/>
              </a:ext>
            </a:extLst>
          </p:cNvPr>
          <p:cNvSpPr>
            <a:spLocks noGrp="1"/>
          </p:cNvSpPr>
          <p:nvPr>
            <p:ph type="title"/>
          </p:nvPr>
        </p:nvSpPr>
        <p:spPr>
          <a:xfrm>
            <a:off x="904875" y="1079502"/>
            <a:ext cx="16478250" cy="1433163"/>
          </a:xfrm>
        </p:spPr>
        <p:txBody>
          <a:bodyPr>
            <a:noAutofit/>
          </a:bodyPr>
          <a:lstStyle/>
          <a:p>
            <a:r>
              <a:rPr lang="hr-HR" sz="4400" dirty="0"/>
              <a:t>Nepoštene trgovačke prakse</a:t>
            </a:r>
          </a:p>
        </p:txBody>
      </p:sp>
      <p:sp>
        <p:nvSpPr>
          <p:cNvPr id="3" name="Text Placeholder 2">
            <a:extLst>
              <a:ext uri="{FF2B5EF4-FFF2-40B4-BE49-F238E27FC236}">
                <a16:creationId xmlns:a16="http://schemas.microsoft.com/office/drawing/2014/main" id="{A5534259-E619-4E9C-9A46-9DE042A16358}"/>
              </a:ext>
            </a:extLst>
          </p:cNvPr>
          <p:cNvSpPr>
            <a:spLocks noGrp="1"/>
          </p:cNvSpPr>
          <p:nvPr>
            <p:ph type="body" sz="quarter" idx="21"/>
          </p:nvPr>
        </p:nvSpPr>
        <p:spPr>
          <a:xfrm>
            <a:off x="743511" y="2208461"/>
            <a:ext cx="16478250" cy="934780"/>
          </a:xfrm>
        </p:spPr>
        <p:txBody>
          <a:bodyPr/>
          <a:lstStyle/>
          <a:p>
            <a:r>
              <a:rPr lang="hr-HR" sz="3200" dirty="0"/>
              <a:t>Član</a:t>
            </a:r>
            <a:r>
              <a:rPr lang="en-GB" sz="3200" dirty="0"/>
              <a:t>a</a:t>
            </a:r>
            <a:r>
              <a:rPr lang="hr-HR" sz="3200" dirty="0"/>
              <a:t>k 11. Zakona </a:t>
            </a:r>
            <a:r>
              <a:rPr lang="en-GB" sz="3200" dirty="0"/>
              <a:t>– </a:t>
            </a:r>
            <a:r>
              <a:rPr lang="en-GB" sz="3200" dirty="0" err="1"/>
              <a:t>ako</a:t>
            </a:r>
            <a:r>
              <a:rPr lang="en-GB" sz="3200" dirty="0"/>
              <a:t> </a:t>
            </a:r>
            <a:r>
              <a:rPr lang="hr-HR" sz="3200" dirty="0"/>
              <a:t>kupac:</a:t>
            </a:r>
          </a:p>
        </p:txBody>
      </p:sp>
      <p:sp>
        <p:nvSpPr>
          <p:cNvPr id="4" name="Text Placeholder 3">
            <a:extLst>
              <a:ext uri="{FF2B5EF4-FFF2-40B4-BE49-F238E27FC236}">
                <a16:creationId xmlns:a16="http://schemas.microsoft.com/office/drawing/2014/main" id="{2FBEE5F6-5BC3-4246-AADC-889538FBFF05}"/>
              </a:ext>
            </a:extLst>
          </p:cNvPr>
          <p:cNvSpPr>
            <a:spLocks noGrp="1"/>
          </p:cNvSpPr>
          <p:nvPr>
            <p:ph type="body" idx="1"/>
          </p:nvPr>
        </p:nvSpPr>
        <p:spPr>
          <a:xfrm>
            <a:off x="904875" y="3413064"/>
            <a:ext cx="16478250" cy="9223434"/>
          </a:xfrm>
        </p:spPr>
        <p:txBody>
          <a:bodyPr>
            <a:normAutofit lnSpcReduction="10000"/>
          </a:bodyPr>
          <a:lstStyle/>
          <a:p>
            <a:pPr marL="742950" indent="-742950" algn="just">
              <a:buFont typeface="+mj-lt"/>
              <a:buAutoNum type="arabicParenR" startAt="9"/>
            </a:pPr>
            <a:r>
              <a:rPr lang="hr-BA" dirty="0"/>
              <a:t>zahtijeva od dobavljača ili ugovara i/ili </a:t>
            </a:r>
            <a:r>
              <a:rPr lang="hr-BA" b="1" dirty="0"/>
              <a:t>naplaćuje naknadu dobavljaču </a:t>
            </a:r>
            <a:r>
              <a:rPr lang="hr-BA" dirty="0"/>
              <a:t>za čuvanje i manipulaciju nakon isporuke poljoprivrednog ili prehrambenog proizvoda dobavljača i/ili zahtijeva ugovaranje </a:t>
            </a:r>
            <a:r>
              <a:rPr lang="hr-BA" b="1" dirty="0"/>
              <a:t>fiktivnih usluga </a:t>
            </a:r>
            <a:r>
              <a:rPr lang="hr-BA" dirty="0"/>
              <a:t>ili postupaka koji se neće provesti i za koje nema protučinidbe odnosno razloga osim odgađanja roka dospijeća naplate</a:t>
            </a:r>
          </a:p>
          <a:p>
            <a:pPr marL="742950" indent="-742950" algn="just">
              <a:buFont typeface="+mj-lt"/>
              <a:buAutoNum type="arabicParenR" startAt="9"/>
            </a:pPr>
            <a:r>
              <a:rPr lang="hr-BA" dirty="0"/>
              <a:t>dobavljaču </a:t>
            </a:r>
            <a:r>
              <a:rPr lang="hr-BA" b="1" dirty="0"/>
              <a:t>netransparentno umanjuje </a:t>
            </a:r>
            <a:r>
              <a:rPr lang="hr-BA" dirty="0"/>
              <a:t>količinu, kakvoću i/ili vrijednost poljoprivrednog odnosno prehrambenog proizvoda standardne kvalitete</a:t>
            </a:r>
          </a:p>
          <a:p>
            <a:pPr marL="742950" indent="-742950" algn="just">
              <a:buFont typeface="+mj-lt"/>
              <a:buAutoNum type="arabicParenR" startAt="9"/>
            </a:pPr>
            <a:r>
              <a:rPr lang="hr-BA" dirty="0"/>
              <a:t> zahtijeva od dobavljača i/ili ugovara dobavljaču obvezu ispostavljanja i/ili ispostavljanje bilo kojeg </a:t>
            </a:r>
            <a:r>
              <a:rPr lang="hr-BA" b="1" dirty="0"/>
              <a:t>instrumenta osiguranja </a:t>
            </a:r>
            <a:r>
              <a:rPr lang="hr-BA" dirty="0"/>
              <a:t>radi preuzetog repromaterijala, a da kupac nema obvezu izdavanja sredstva osiguranja za preuzete, a neplaćene poljoprivredne i prehrambene proizvode</a:t>
            </a:r>
          </a:p>
          <a:p>
            <a:pPr marL="742950" indent="-742950" algn="just">
              <a:buFont typeface="+mj-lt"/>
              <a:buAutoNum type="arabicParenR" startAt="9"/>
            </a:pPr>
            <a:r>
              <a:rPr lang="hr-BA" dirty="0"/>
              <a:t> dobavljaču uvjetuje sklapanje ugovora i poslovne suradnje </a:t>
            </a:r>
            <a:r>
              <a:rPr lang="hr-BA" b="1" dirty="0"/>
              <a:t>kompenzacijom robe i usluga</a:t>
            </a:r>
          </a:p>
          <a:p>
            <a:pPr marL="742950" indent="-742950" algn="just">
              <a:buFont typeface="+mj-lt"/>
              <a:buAutoNum type="arabicParenR" startAt="9"/>
            </a:pPr>
            <a:r>
              <a:rPr lang="hr-BA" dirty="0"/>
              <a:t> od dobavljača </a:t>
            </a:r>
            <a:r>
              <a:rPr lang="hr-BA" b="1" dirty="0"/>
              <a:t>zahtijeva da ne prodaje </a:t>
            </a:r>
            <a:r>
              <a:rPr lang="hr-BA" dirty="0"/>
              <a:t>poljoprivredne ili prehrambene proizvode drugim kupcima </a:t>
            </a:r>
            <a:r>
              <a:rPr lang="hr-BA" b="1" dirty="0"/>
              <a:t>po nižim cijenama </a:t>
            </a:r>
            <a:r>
              <a:rPr lang="hr-BA" dirty="0"/>
              <a:t>od onih koje je platio kupac</a:t>
            </a:r>
          </a:p>
        </p:txBody>
      </p:sp>
    </p:spTree>
    <p:extLst>
      <p:ext uri="{BB962C8B-B14F-4D97-AF65-F5344CB8AC3E}">
        <p14:creationId xmlns:p14="http://schemas.microsoft.com/office/powerpoint/2010/main" val="22906232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41A1-4B13-435E-A20D-A62F5C9A3029}"/>
              </a:ext>
            </a:extLst>
          </p:cNvPr>
          <p:cNvSpPr>
            <a:spLocks noGrp="1"/>
          </p:cNvSpPr>
          <p:nvPr>
            <p:ph type="title"/>
          </p:nvPr>
        </p:nvSpPr>
        <p:spPr>
          <a:xfrm>
            <a:off x="904875" y="1079502"/>
            <a:ext cx="16478250" cy="1433163"/>
          </a:xfrm>
        </p:spPr>
        <p:txBody>
          <a:bodyPr>
            <a:noAutofit/>
          </a:bodyPr>
          <a:lstStyle/>
          <a:p>
            <a:r>
              <a:rPr lang="hr-HR" sz="4400" dirty="0"/>
              <a:t>Nepoštene trgovačke prakse</a:t>
            </a:r>
          </a:p>
        </p:txBody>
      </p:sp>
      <p:sp>
        <p:nvSpPr>
          <p:cNvPr id="3" name="Text Placeholder 2">
            <a:extLst>
              <a:ext uri="{FF2B5EF4-FFF2-40B4-BE49-F238E27FC236}">
                <a16:creationId xmlns:a16="http://schemas.microsoft.com/office/drawing/2014/main" id="{A5534259-E619-4E9C-9A46-9DE042A16358}"/>
              </a:ext>
            </a:extLst>
          </p:cNvPr>
          <p:cNvSpPr>
            <a:spLocks noGrp="1"/>
          </p:cNvSpPr>
          <p:nvPr>
            <p:ph type="body" sz="quarter" idx="21"/>
          </p:nvPr>
        </p:nvSpPr>
        <p:spPr>
          <a:xfrm>
            <a:off x="743511" y="2208461"/>
            <a:ext cx="16478250" cy="934780"/>
          </a:xfrm>
        </p:spPr>
        <p:txBody>
          <a:bodyPr/>
          <a:lstStyle/>
          <a:p>
            <a:r>
              <a:rPr lang="hr-HR" sz="3200" dirty="0"/>
              <a:t>Član</a:t>
            </a:r>
            <a:r>
              <a:rPr lang="en-GB" sz="3200" dirty="0"/>
              <a:t>a</a:t>
            </a:r>
            <a:r>
              <a:rPr lang="hr-HR" sz="3200" dirty="0"/>
              <a:t>k 11. Zakona </a:t>
            </a:r>
            <a:r>
              <a:rPr lang="en-GB" sz="3200" dirty="0"/>
              <a:t>– </a:t>
            </a:r>
            <a:r>
              <a:rPr lang="en-GB" sz="3200" dirty="0" err="1"/>
              <a:t>ako</a:t>
            </a:r>
            <a:r>
              <a:rPr lang="en-GB" sz="3200" dirty="0"/>
              <a:t> </a:t>
            </a:r>
            <a:r>
              <a:rPr lang="hr-HR" sz="3200" dirty="0"/>
              <a:t>kupac:</a:t>
            </a:r>
          </a:p>
        </p:txBody>
      </p:sp>
      <p:sp>
        <p:nvSpPr>
          <p:cNvPr id="4" name="Text Placeholder 3">
            <a:extLst>
              <a:ext uri="{FF2B5EF4-FFF2-40B4-BE49-F238E27FC236}">
                <a16:creationId xmlns:a16="http://schemas.microsoft.com/office/drawing/2014/main" id="{2FBEE5F6-5BC3-4246-AADC-889538FBFF05}"/>
              </a:ext>
            </a:extLst>
          </p:cNvPr>
          <p:cNvSpPr>
            <a:spLocks noGrp="1"/>
          </p:cNvSpPr>
          <p:nvPr>
            <p:ph type="body" idx="1"/>
          </p:nvPr>
        </p:nvSpPr>
        <p:spPr>
          <a:xfrm>
            <a:off x="904875" y="3388659"/>
            <a:ext cx="16478250" cy="9476399"/>
          </a:xfrm>
        </p:spPr>
        <p:txBody>
          <a:bodyPr>
            <a:normAutofit lnSpcReduction="10000"/>
          </a:bodyPr>
          <a:lstStyle/>
          <a:p>
            <a:pPr marL="742950" indent="-742950" algn="just">
              <a:buFont typeface="+mj-lt"/>
              <a:buAutoNum type="arabicParenR" startAt="14"/>
            </a:pPr>
            <a:r>
              <a:rPr lang="hr-BA" dirty="0"/>
              <a:t> zahtijeva ili ugovara i/ili </a:t>
            </a:r>
            <a:r>
              <a:rPr lang="hr-BA" b="1" dirty="0"/>
              <a:t>naplaćuje dobavljaču naknadu za dostavu </a:t>
            </a:r>
            <a:r>
              <a:rPr lang="hr-BA" dirty="0"/>
              <a:t>poljoprivrednog ili prehrambenog proizvoda na mjesto isporuke ili izvan ugovorenog mjesta isporuke</a:t>
            </a:r>
          </a:p>
          <a:p>
            <a:pPr marL="742950" indent="-742950" algn="just">
              <a:buFont typeface="+mj-lt"/>
              <a:buAutoNum type="arabicParenR" startAt="14"/>
            </a:pPr>
            <a:r>
              <a:rPr lang="hr-BA" dirty="0"/>
              <a:t> zahtijeva ili ugovara i/ili </a:t>
            </a:r>
            <a:r>
              <a:rPr lang="hr-BA" b="1" dirty="0"/>
              <a:t>naplaćuje dobavljaču naknadu za proširenje prodajne mreže kupca</a:t>
            </a:r>
            <a:r>
              <a:rPr lang="hr-BA" dirty="0"/>
              <a:t>, poboljšanje (preuređenje) postojećih prodajnih mjesta kupca, proširenje skladišnih kapaciteta kupca, proširenje distributivne mreže kupca</a:t>
            </a:r>
          </a:p>
          <a:p>
            <a:pPr marL="742950" indent="-742950" algn="just">
              <a:buFont typeface="+mj-lt"/>
              <a:buAutoNum type="arabicParenR" startAt="14"/>
            </a:pPr>
            <a:r>
              <a:rPr lang="hr-BA" dirty="0"/>
              <a:t> </a:t>
            </a:r>
            <a:r>
              <a:rPr lang="hr-BA" b="1" dirty="0"/>
              <a:t>uvjetuje</a:t>
            </a:r>
            <a:r>
              <a:rPr lang="hr-BA" dirty="0"/>
              <a:t> dobavljaču sklapanje ili produženje ugovora te primitak isporuke poljoprivrednih ili prehrambenih proizvoda koji su predmet ugovora </a:t>
            </a:r>
            <a:r>
              <a:rPr lang="hr-BA" b="1" dirty="0"/>
              <a:t>zahtjevom za proizvodnju i isporuku </a:t>
            </a:r>
            <a:r>
              <a:rPr lang="hr-BA" dirty="0"/>
              <a:t>poljoprivrednih ili prehrambenih proizvoda koji se mogu smatrati zamjenjivim u odnosu na ugovorene ili isporučene proizvode (</a:t>
            </a:r>
            <a:r>
              <a:rPr lang="hr-BA" b="1" dirty="0"/>
              <a:t>robna marka kupca</a:t>
            </a:r>
            <a:r>
              <a:rPr lang="hr-BA" dirty="0"/>
              <a:t>)</a:t>
            </a:r>
          </a:p>
          <a:p>
            <a:pPr marL="742950" indent="-742950" algn="just">
              <a:buFont typeface="+mj-lt"/>
              <a:buAutoNum type="arabicParenR" startAt="14"/>
            </a:pPr>
            <a:r>
              <a:rPr lang="hr-BA" dirty="0"/>
              <a:t> zahtijeva ili ugovara i/ili </a:t>
            </a:r>
            <a:r>
              <a:rPr lang="hr-BA" b="1" dirty="0"/>
              <a:t>naplaćuje dobavljaču naknadu za umanjeni promet, </a:t>
            </a:r>
            <a:r>
              <a:rPr lang="hr-BA" dirty="0"/>
              <a:t>prodaju ili umanjenu maržu kupca zbog smanjene prodaje određenog poljoprivrednog ili prehrambenog proizvoda</a:t>
            </a:r>
          </a:p>
          <a:p>
            <a:pPr marL="742950" indent="-742950" algn="just">
              <a:buFont typeface="+mj-lt"/>
              <a:buAutoNum type="arabicParenR" startAt="14"/>
            </a:pPr>
            <a:r>
              <a:rPr lang="hr-BA" dirty="0"/>
              <a:t> zahtijeva ili ugovara i/ili </a:t>
            </a:r>
            <a:r>
              <a:rPr lang="hr-BA" b="1" dirty="0"/>
              <a:t>naplaćuje dobavljaču naknadu za istraživanje tržišta</a:t>
            </a:r>
          </a:p>
        </p:txBody>
      </p:sp>
    </p:spTree>
    <p:extLst>
      <p:ext uri="{BB962C8B-B14F-4D97-AF65-F5344CB8AC3E}">
        <p14:creationId xmlns:p14="http://schemas.microsoft.com/office/powerpoint/2010/main" val="3334945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41A1-4B13-435E-A20D-A62F5C9A3029}"/>
              </a:ext>
            </a:extLst>
          </p:cNvPr>
          <p:cNvSpPr>
            <a:spLocks noGrp="1"/>
          </p:cNvSpPr>
          <p:nvPr>
            <p:ph type="title"/>
          </p:nvPr>
        </p:nvSpPr>
        <p:spPr>
          <a:xfrm>
            <a:off x="904875" y="1079502"/>
            <a:ext cx="16478250" cy="1433163"/>
          </a:xfrm>
        </p:spPr>
        <p:txBody>
          <a:bodyPr>
            <a:noAutofit/>
          </a:bodyPr>
          <a:lstStyle/>
          <a:p>
            <a:r>
              <a:rPr lang="hr-HR" sz="4400" dirty="0"/>
              <a:t>Nepoštene trgovačke prakse</a:t>
            </a:r>
          </a:p>
        </p:txBody>
      </p:sp>
      <p:sp>
        <p:nvSpPr>
          <p:cNvPr id="3" name="Text Placeholder 2">
            <a:extLst>
              <a:ext uri="{FF2B5EF4-FFF2-40B4-BE49-F238E27FC236}">
                <a16:creationId xmlns:a16="http://schemas.microsoft.com/office/drawing/2014/main" id="{A5534259-E619-4E9C-9A46-9DE042A16358}"/>
              </a:ext>
            </a:extLst>
          </p:cNvPr>
          <p:cNvSpPr>
            <a:spLocks noGrp="1"/>
          </p:cNvSpPr>
          <p:nvPr>
            <p:ph type="body" sz="quarter" idx="21"/>
          </p:nvPr>
        </p:nvSpPr>
        <p:spPr>
          <a:xfrm>
            <a:off x="743511" y="2208461"/>
            <a:ext cx="16478250" cy="934780"/>
          </a:xfrm>
        </p:spPr>
        <p:txBody>
          <a:bodyPr/>
          <a:lstStyle/>
          <a:p>
            <a:r>
              <a:rPr lang="hr-HR" sz="3200" dirty="0"/>
              <a:t>Član</a:t>
            </a:r>
            <a:r>
              <a:rPr lang="en-GB" sz="3200" dirty="0"/>
              <a:t>a</a:t>
            </a:r>
            <a:r>
              <a:rPr lang="hr-HR" sz="3200" dirty="0"/>
              <a:t>k 11. Zakona </a:t>
            </a:r>
            <a:r>
              <a:rPr lang="en-GB" sz="3200" dirty="0"/>
              <a:t>– </a:t>
            </a:r>
            <a:r>
              <a:rPr lang="en-GB" sz="3200" dirty="0" err="1"/>
              <a:t>ako</a:t>
            </a:r>
            <a:r>
              <a:rPr lang="en-GB" sz="3200" dirty="0"/>
              <a:t> </a:t>
            </a:r>
            <a:r>
              <a:rPr lang="hr-HR" sz="3200" dirty="0"/>
              <a:t>kupac:</a:t>
            </a:r>
          </a:p>
          <a:p>
            <a:endParaRPr lang="hr-HR" sz="3200" dirty="0"/>
          </a:p>
        </p:txBody>
      </p:sp>
      <p:sp>
        <p:nvSpPr>
          <p:cNvPr id="4" name="Text Placeholder 3">
            <a:extLst>
              <a:ext uri="{FF2B5EF4-FFF2-40B4-BE49-F238E27FC236}">
                <a16:creationId xmlns:a16="http://schemas.microsoft.com/office/drawing/2014/main" id="{2FBEE5F6-5BC3-4246-AADC-889538FBFF05}"/>
              </a:ext>
            </a:extLst>
          </p:cNvPr>
          <p:cNvSpPr>
            <a:spLocks noGrp="1"/>
          </p:cNvSpPr>
          <p:nvPr>
            <p:ph type="body" idx="1"/>
          </p:nvPr>
        </p:nvSpPr>
        <p:spPr>
          <a:xfrm>
            <a:off x="904875" y="3388659"/>
            <a:ext cx="16478250" cy="9476399"/>
          </a:xfrm>
        </p:spPr>
        <p:txBody>
          <a:bodyPr>
            <a:normAutofit fontScale="92500" lnSpcReduction="20000"/>
          </a:bodyPr>
          <a:lstStyle/>
          <a:p>
            <a:pPr marL="742950" indent="-742950" algn="just">
              <a:buFont typeface="+mj-lt"/>
              <a:buAutoNum type="arabicParenR" startAt="19"/>
            </a:pPr>
            <a:r>
              <a:rPr lang="hr-BA" b="1" dirty="0"/>
              <a:t>jednostrano briše proizvode </a:t>
            </a:r>
            <a:r>
              <a:rPr lang="hr-BA" dirty="0"/>
              <a:t>s liste ugovorenih proizvoda koje dobavljač isporučuje kupcu ili značajno smanjuje narudžbe pojedinog poljoprivrednog ili prehrambenog proizvoda od dobavljača bez prethodne pisane najave dobavljaču od strane kupca u roku koji ne može biti kraći od 30 dana</a:t>
            </a:r>
          </a:p>
          <a:p>
            <a:pPr marL="742950" indent="-742950" algn="just">
              <a:buFont typeface="+mj-lt"/>
              <a:buAutoNum type="arabicParenR" startAt="19"/>
            </a:pPr>
            <a:r>
              <a:rPr lang="hr-BA" dirty="0"/>
              <a:t>dobavljaču </a:t>
            </a:r>
            <a:r>
              <a:rPr lang="hr-BA" b="1" dirty="0"/>
              <a:t>zaračunava troškove osoblja </a:t>
            </a:r>
            <a:r>
              <a:rPr lang="hr-BA" dirty="0"/>
              <a:t>zaduženog za opremanje prostorija koje se upotrebljavaju za prodaju proizvoda dobavljača</a:t>
            </a:r>
          </a:p>
          <a:p>
            <a:pPr marL="742950" indent="-742950" algn="just">
              <a:buFont typeface="+mj-lt"/>
              <a:buAutoNum type="arabicParenR" startAt="19"/>
            </a:pPr>
            <a:r>
              <a:rPr lang="hr-BA" dirty="0"/>
              <a:t>zahtijeva ili ugovara i/ili </a:t>
            </a:r>
            <a:r>
              <a:rPr lang="hr-BA" b="1" dirty="0"/>
              <a:t>naplaćuje troškove dodatnih kontrola kvalitete </a:t>
            </a:r>
            <a:r>
              <a:rPr lang="hr-BA" dirty="0"/>
              <a:t>poljoprivrednog ili prehrambenog proizvoda od dobavljača, osim pod uvjetom ako se tim dodatnim kontrolama utvrdi kako proizvod dobavljača ne udovoljava ugovorenoj kvaliteti, a u toj situaciji trošak dodatnih kontrola kvalitete za dobavljača ne smije biti veći od troška koji je kupac imao za dodatnu analizu</a:t>
            </a:r>
          </a:p>
          <a:p>
            <a:pPr marL="742950" indent="-742950" algn="just">
              <a:buFont typeface="+mj-lt"/>
              <a:buAutoNum type="arabicParenR" startAt="19"/>
            </a:pPr>
            <a:r>
              <a:rPr lang="hr-BA" dirty="0"/>
              <a:t>ugovara i/ili </a:t>
            </a:r>
            <a:r>
              <a:rPr lang="hr-BA" b="1" dirty="0"/>
              <a:t>naplaćuje naknadu koja se ne iskazuje na računu </a:t>
            </a:r>
            <a:r>
              <a:rPr lang="hr-BA" dirty="0"/>
              <a:t>dobavljača</a:t>
            </a:r>
          </a:p>
          <a:p>
            <a:pPr marL="742950" indent="-742950" algn="just">
              <a:buFont typeface="+mj-lt"/>
              <a:buAutoNum type="arabicParenR" startAt="19"/>
            </a:pPr>
            <a:r>
              <a:rPr lang="hr-BA" dirty="0"/>
              <a:t>od dobavljača </a:t>
            </a:r>
            <a:r>
              <a:rPr lang="hr-BA" b="1" dirty="0"/>
              <a:t>ne preuzima ugovorene količine </a:t>
            </a:r>
            <a:r>
              <a:rPr lang="hr-BA" dirty="0"/>
              <a:t>poljoprivrednih ili prehrambenih proizvoda, kao i poljoprivrednih i prehrambenih proizvoda koji su robna marka kupca u skladu s ugovorenom dinamikom, osim pod uvjetom da je riječ o opravdanim slučajevima utvrđenim ugovorom, ili odbija primitak isporuke poljoprivrednih i prehrambenih proizvoda, kao i poljoprivrednih i prehrambenih proizvoda koji su robna marka kupca po dospijeću obveze za dobavljača na isporuku, osim pod uvjetom da je riječ o razlozima koji su ugovorom utvrđeni kao opravdani razlozi za odbijanje primitka</a:t>
            </a:r>
          </a:p>
        </p:txBody>
      </p:sp>
    </p:spTree>
    <p:extLst>
      <p:ext uri="{BB962C8B-B14F-4D97-AF65-F5344CB8AC3E}">
        <p14:creationId xmlns:p14="http://schemas.microsoft.com/office/powerpoint/2010/main" val="18366611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41A1-4B13-435E-A20D-A62F5C9A3029}"/>
              </a:ext>
            </a:extLst>
          </p:cNvPr>
          <p:cNvSpPr>
            <a:spLocks noGrp="1"/>
          </p:cNvSpPr>
          <p:nvPr>
            <p:ph type="title"/>
          </p:nvPr>
        </p:nvSpPr>
        <p:spPr>
          <a:xfrm>
            <a:off x="904875" y="1079502"/>
            <a:ext cx="16478250" cy="1433163"/>
          </a:xfrm>
        </p:spPr>
        <p:txBody>
          <a:bodyPr>
            <a:noAutofit/>
          </a:bodyPr>
          <a:lstStyle/>
          <a:p>
            <a:r>
              <a:rPr lang="hr-HR" sz="4400" dirty="0"/>
              <a:t>Nepoštene trgovačke prakse</a:t>
            </a:r>
          </a:p>
        </p:txBody>
      </p:sp>
      <p:sp>
        <p:nvSpPr>
          <p:cNvPr id="3" name="Text Placeholder 2">
            <a:extLst>
              <a:ext uri="{FF2B5EF4-FFF2-40B4-BE49-F238E27FC236}">
                <a16:creationId xmlns:a16="http://schemas.microsoft.com/office/drawing/2014/main" id="{A5534259-E619-4E9C-9A46-9DE042A16358}"/>
              </a:ext>
            </a:extLst>
          </p:cNvPr>
          <p:cNvSpPr>
            <a:spLocks noGrp="1"/>
          </p:cNvSpPr>
          <p:nvPr>
            <p:ph type="body" sz="quarter" idx="21"/>
          </p:nvPr>
        </p:nvSpPr>
        <p:spPr>
          <a:xfrm>
            <a:off x="743511" y="2208461"/>
            <a:ext cx="16478250" cy="934780"/>
          </a:xfrm>
        </p:spPr>
        <p:txBody>
          <a:bodyPr/>
          <a:lstStyle/>
          <a:p>
            <a:r>
              <a:rPr lang="hr-HR" sz="3200" dirty="0"/>
              <a:t>Član</a:t>
            </a:r>
            <a:r>
              <a:rPr lang="en-GB" sz="3200" dirty="0"/>
              <a:t>a</a:t>
            </a:r>
            <a:r>
              <a:rPr lang="hr-HR" sz="3200" dirty="0"/>
              <a:t>k 11. Zakona </a:t>
            </a:r>
            <a:r>
              <a:rPr lang="en-GB" sz="3200" dirty="0"/>
              <a:t>– </a:t>
            </a:r>
            <a:r>
              <a:rPr lang="en-GB" sz="3200" dirty="0" err="1"/>
              <a:t>ako</a:t>
            </a:r>
            <a:r>
              <a:rPr lang="en-GB" sz="3200" dirty="0"/>
              <a:t> </a:t>
            </a:r>
            <a:r>
              <a:rPr lang="hr-HR" sz="3200" dirty="0"/>
              <a:t>kupac:</a:t>
            </a:r>
          </a:p>
          <a:p>
            <a:endParaRPr lang="hr-HR" sz="3200" dirty="0"/>
          </a:p>
        </p:txBody>
      </p:sp>
      <p:sp>
        <p:nvSpPr>
          <p:cNvPr id="4" name="Text Placeholder 3">
            <a:extLst>
              <a:ext uri="{FF2B5EF4-FFF2-40B4-BE49-F238E27FC236}">
                <a16:creationId xmlns:a16="http://schemas.microsoft.com/office/drawing/2014/main" id="{2FBEE5F6-5BC3-4246-AADC-889538FBFF05}"/>
              </a:ext>
            </a:extLst>
          </p:cNvPr>
          <p:cNvSpPr>
            <a:spLocks noGrp="1"/>
          </p:cNvSpPr>
          <p:nvPr>
            <p:ph type="body" idx="1"/>
          </p:nvPr>
        </p:nvSpPr>
        <p:spPr>
          <a:xfrm>
            <a:off x="904875" y="3388659"/>
            <a:ext cx="16478250" cy="9476399"/>
          </a:xfrm>
        </p:spPr>
        <p:txBody>
          <a:bodyPr>
            <a:normAutofit/>
          </a:bodyPr>
          <a:lstStyle/>
          <a:p>
            <a:pPr marL="742950" indent="-742950" algn="just">
              <a:buFont typeface="+mj-lt"/>
              <a:buAutoNum type="arabicParenR" startAt="24"/>
            </a:pPr>
            <a:r>
              <a:rPr lang="hr-BA" sz="3300" dirty="0"/>
              <a:t>prodaje poljoprivredni i prehrambeni proizvod </a:t>
            </a:r>
            <a:r>
              <a:rPr lang="hr-BA" sz="3300" b="1" dirty="0"/>
              <a:t>krajnjem potrošaču po cijeni nižoj od nabavne cijene</a:t>
            </a:r>
            <a:r>
              <a:rPr lang="hr-BA" sz="3300" b="1" baseline="30000" dirty="0"/>
              <a:t>11</a:t>
            </a:r>
            <a:r>
              <a:rPr lang="hr-BA" sz="3300" b="1" dirty="0"/>
              <a:t> </a:t>
            </a:r>
            <a:r>
              <a:rPr lang="hr-BA" sz="3300" dirty="0"/>
              <a:t>po kojoj je taj proizvod nabavio kupac s porezom na dodanu vrijednost, osim pod uvjetom da je riječ o proizvodima pred istekom roka trajanja, povlačenju poljoprivrednog ili prehrambenog proizvoda iz asortimana te potpunoj rasprodaji zbog zatvaranja prodajnog objekta</a:t>
            </a:r>
          </a:p>
          <a:p>
            <a:pPr marL="742950" indent="-742950" algn="just">
              <a:buFont typeface="+mj-lt"/>
              <a:buAutoNum type="arabicParenR" startAt="24"/>
            </a:pPr>
            <a:r>
              <a:rPr lang="hr-BA" sz="3300" b="1" dirty="0"/>
              <a:t>prodaje</a:t>
            </a:r>
            <a:r>
              <a:rPr lang="hr-BA" sz="3300" dirty="0"/>
              <a:t> poljoprivredni ili prehrambeni proizvod </a:t>
            </a:r>
            <a:r>
              <a:rPr lang="hr-BA" sz="3300" b="1" dirty="0"/>
              <a:t>ispod cijene proizvodnje </a:t>
            </a:r>
            <a:r>
              <a:rPr lang="hr-BA" sz="3300" dirty="0"/>
              <a:t>u slučaju vlastite proizvodnje kupca (</a:t>
            </a:r>
            <a:r>
              <a:rPr lang="hr-BA" sz="3300" b="1" dirty="0"/>
              <a:t>robna marka kupca</a:t>
            </a:r>
            <a:r>
              <a:rPr lang="hr-BA" sz="3300" dirty="0"/>
              <a:t>), osim pod uvjetom da je riječ o proizvodima pred istekom roka trajanja, povlačenju poljoprivrednog ili prehrambenog proizvoda iz asortimana te potpunoj rasprodaji zbog zatvaranja prodajnog objekta</a:t>
            </a:r>
          </a:p>
          <a:p>
            <a:pPr marL="742950" indent="-742950" algn="just">
              <a:buFont typeface="+mj-lt"/>
              <a:buAutoNum type="arabicParenR" startAt="24"/>
            </a:pPr>
            <a:r>
              <a:rPr lang="hr-BA" sz="3300" b="1" dirty="0"/>
              <a:t>prodaje proizvodno i tržišno osjetljive </a:t>
            </a:r>
            <a:r>
              <a:rPr lang="hr-BA" sz="3300" dirty="0"/>
              <a:t>poljoprivredne i prehrambene proizvode </a:t>
            </a:r>
            <a:r>
              <a:rPr lang="hr-BA" sz="3300" b="1" dirty="0"/>
              <a:t>ispod krajnje prodajne cijene</a:t>
            </a:r>
          </a:p>
        </p:txBody>
      </p:sp>
    </p:spTree>
    <p:extLst>
      <p:ext uri="{BB962C8B-B14F-4D97-AF65-F5344CB8AC3E}">
        <p14:creationId xmlns:p14="http://schemas.microsoft.com/office/powerpoint/2010/main" val="410516924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41A1-4B13-435E-A20D-A62F5C9A3029}"/>
              </a:ext>
            </a:extLst>
          </p:cNvPr>
          <p:cNvSpPr>
            <a:spLocks noGrp="1"/>
          </p:cNvSpPr>
          <p:nvPr>
            <p:ph type="title"/>
          </p:nvPr>
        </p:nvSpPr>
        <p:spPr>
          <a:xfrm>
            <a:off x="904875" y="1079502"/>
            <a:ext cx="16478250" cy="1433163"/>
          </a:xfrm>
        </p:spPr>
        <p:txBody>
          <a:bodyPr>
            <a:noAutofit/>
          </a:bodyPr>
          <a:lstStyle/>
          <a:p>
            <a:r>
              <a:rPr lang="hr-HR" sz="4400" dirty="0"/>
              <a:t>Nepoštene trgovačke prakse</a:t>
            </a:r>
          </a:p>
        </p:txBody>
      </p:sp>
      <p:sp>
        <p:nvSpPr>
          <p:cNvPr id="3" name="Text Placeholder 2">
            <a:extLst>
              <a:ext uri="{FF2B5EF4-FFF2-40B4-BE49-F238E27FC236}">
                <a16:creationId xmlns:a16="http://schemas.microsoft.com/office/drawing/2014/main" id="{A5534259-E619-4E9C-9A46-9DE042A16358}"/>
              </a:ext>
            </a:extLst>
          </p:cNvPr>
          <p:cNvSpPr>
            <a:spLocks noGrp="1"/>
          </p:cNvSpPr>
          <p:nvPr>
            <p:ph type="body" sz="quarter" idx="21"/>
          </p:nvPr>
        </p:nvSpPr>
        <p:spPr>
          <a:xfrm>
            <a:off x="743511" y="2208461"/>
            <a:ext cx="16478250" cy="934780"/>
          </a:xfrm>
        </p:spPr>
        <p:txBody>
          <a:bodyPr/>
          <a:lstStyle/>
          <a:p>
            <a:r>
              <a:rPr lang="hr-HR" sz="3200" dirty="0"/>
              <a:t>Član</a:t>
            </a:r>
            <a:r>
              <a:rPr lang="en-GB" sz="3200" dirty="0"/>
              <a:t>a</a:t>
            </a:r>
            <a:r>
              <a:rPr lang="hr-HR" sz="3200" dirty="0"/>
              <a:t>k 12. Zakona </a:t>
            </a:r>
            <a:r>
              <a:rPr lang="en-GB" sz="3200" dirty="0"/>
              <a:t>- </a:t>
            </a:r>
            <a:r>
              <a:rPr lang="hr-HR" sz="3200" dirty="0"/>
              <a:t>„ostale” nepoštene trgovačke prakse </a:t>
            </a:r>
            <a:r>
              <a:rPr lang="en-GB" sz="3200" dirty="0"/>
              <a:t>– </a:t>
            </a:r>
            <a:r>
              <a:rPr lang="en-GB" sz="3200" dirty="0" err="1"/>
              <a:t>ako</a:t>
            </a:r>
            <a:r>
              <a:rPr lang="en-GB" sz="3200" dirty="0"/>
              <a:t> </a:t>
            </a:r>
            <a:r>
              <a:rPr lang="hr-HR" sz="3200" dirty="0"/>
              <a:t>kupac:</a:t>
            </a:r>
          </a:p>
        </p:txBody>
      </p:sp>
      <p:sp>
        <p:nvSpPr>
          <p:cNvPr id="4" name="Text Placeholder 3">
            <a:extLst>
              <a:ext uri="{FF2B5EF4-FFF2-40B4-BE49-F238E27FC236}">
                <a16:creationId xmlns:a16="http://schemas.microsoft.com/office/drawing/2014/main" id="{2FBEE5F6-5BC3-4246-AADC-889538FBFF05}"/>
              </a:ext>
            </a:extLst>
          </p:cNvPr>
          <p:cNvSpPr>
            <a:spLocks noGrp="1"/>
          </p:cNvSpPr>
          <p:nvPr>
            <p:ph type="body" idx="1"/>
          </p:nvPr>
        </p:nvSpPr>
        <p:spPr>
          <a:xfrm>
            <a:off x="904875" y="3388659"/>
            <a:ext cx="16478250" cy="9476399"/>
          </a:xfrm>
        </p:spPr>
        <p:txBody>
          <a:bodyPr>
            <a:normAutofit fontScale="92500" lnSpcReduction="10000"/>
          </a:bodyPr>
          <a:lstStyle/>
          <a:p>
            <a:pPr marL="742950" indent="-742950" algn="just">
              <a:buFont typeface="+mj-lt"/>
              <a:buAutoNum type="arabicParenR"/>
            </a:pPr>
            <a:r>
              <a:rPr lang="hr-BA" sz="3300" dirty="0"/>
              <a:t>zahtijeva i/ili naplaćuje dobavljaču </a:t>
            </a:r>
            <a:r>
              <a:rPr lang="hr-BA" sz="3300" b="1" dirty="0"/>
              <a:t>naknadu za smještaj </a:t>
            </a:r>
            <a:r>
              <a:rPr lang="hr-BA" sz="3300" dirty="0"/>
              <a:t>poljoprivrednih i prehrambenih </a:t>
            </a:r>
            <a:r>
              <a:rPr lang="hr-BA" sz="3300" b="1" dirty="0"/>
              <a:t>proizvoda na policama </a:t>
            </a:r>
            <a:r>
              <a:rPr lang="hr-BA" sz="3300" dirty="0"/>
              <a:t>u prodajnom mjestu kupca</a:t>
            </a:r>
            <a:r>
              <a:rPr lang="hr-BA" sz="3300" baseline="30000" dirty="0"/>
              <a:t>12</a:t>
            </a:r>
          </a:p>
          <a:p>
            <a:pPr marL="742950" indent="-742950" algn="just">
              <a:buFont typeface="+mj-lt"/>
              <a:buAutoNum type="arabicParenR"/>
            </a:pPr>
            <a:r>
              <a:rPr lang="hr-BA" sz="3300" dirty="0"/>
              <a:t>zahtijeva od dobavljača da u cijelosti ili dijelom snosi </a:t>
            </a:r>
            <a:r>
              <a:rPr lang="hr-BA" sz="3300" b="1" dirty="0"/>
              <a:t>trošak popusta </a:t>
            </a:r>
            <a:r>
              <a:rPr lang="hr-BA" sz="3300" dirty="0"/>
              <a:t>na poljoprivredne i prehrambene proizvode koje kupac prodaje u okviru promidžbe koju je sam pokrenuo</a:t>
            </a:r>
            <a:r>
              <a:rPr lang="hr-BA" sz="3300" baseline="30000" dirty="0"/>
              <a:t>13</a:t>
            </a:r>
          </a:p>
          <a:p>
            <a:pPr marL="742950" indent="-742950" algn="just">
              <a:buFont typeface="+mj-lt"/>
              <a:buAutoNum type="arabicParenR"/>
            </a:pPr>
            <a:r>
              <a:rPr lang="hr-BA" sz="3300" dirty="0"/>
              <a:t>zahtijeva od dobavljača i/ili naplaćuje dobavljaču </a:t>
            </a:r>
            <a:r>
              <a:rPr lang="hr-BA" sz="3300" b="1" dirty="0"/>
              <a:t>oglašavanje</a:t>
            </a:r>
            <a:r>
              <a:rPr lang="hr-BA" sz="3300" dirty="0"/>
              <a:t> poljoprivrednih i prehrambenih proizvoda koje provodi kupac</a:t>
            </a:r>
            <a:r>
              <a:rPr lang="hr-BA" sz="3300" baseline="30000" dirty="0"/>
              <a:t>14</a:t>
            </a:r>
          </a:p>
          <a:p>
            <a:pPr marL="742950" indent="-742950" algn="just">
              <a:buFont typeface="+mj-lt"/>
              <a:buAutoNum type="arabicParenR"/>
            </a:pPr>
            <a:r>
              <a:rPr lang="hr-BA" sz="3300" dirty="0"/>
              <a:t>zahtijeva od dobavljača i/ili naplaćuje dobavljaču </a:t>
            </a:r>
            <a:r>
              <a:rPr lang="hr-BA" sz="3300" b="1" dirty="0"/>
              <a:t>marketing</a:t>
            </a:r>
            <a:r>
              <a:rPr lang="hr-BA" sz="3300" dirty="0"/>
              <a:t> poljoprivrednih i prehrambenih proizvoda koji provodi kupac</a:t>
            </a:r>
            <a:r>
              <a:rPr lang="hr-BA" sz="3300" baseline="30000" dirty="0"/>
              <a:t>15</a:t>
            </a:r>
          </a:p>
          <a:p>
            <a:pPr marL="742950" indent="-742950" algn="just">
              <a:buFont typeface="+mj-lt"/>
              <a:buAutoNum type="arabicParenR"/>
            </a:pPr>
            <a:r>
              <a:rPr lang="hr-BA" sz="3300" dirty="0"/>
              <a:t>zahtijeva i/ili naplaćuje dobavljaču </a:t>
            </a:r>
            <a:r>
              <a:rPr lang="hr-BA" sz="3300" b="1" dirty="0"/>
              <a:t>naknadu za podatke o izlazu </a:t>
            </a:r>
            <a:r>
              <a:rPr lang="hr-BA" sz="3300" dirty="0"/>
              <a:t>poljoprivrednih i prehrambenih proizvoda dobavljača s blagajni na prodajnim mjestima kupca</a:t>
            </a:r>
            <a:r>
              <a:rPr lang="hr-BA" sz="3300" baseline="30000" dirty="0"/>
              <a:t>16</a:t>
            </a:r>
          </a:p>
          <a:p>
            <a:pPr marL="742950" indent="-742950" algn="just">
              <a:buFont typeface="+mj-lt"/>
              <a:buAutoNum type="arabicParenR"/>
            </a:pPr>
            <a:r>
              <a:rPr lang="hr-BA" sz="3300" dirty="0"/>
              <a:t>zahtijeva i/ili naplaćuje naknadu dobavljaču za </a:t>
            </a:r>
            <a:r>
              <a:rPr lang="hr-BA" sz="3300" b="1" dirty="0"/>
              <a:t>novčane i ostale kazne izrečene kupcu </a:t>
            </a:r>
            <a:r>
              <a:rPr lang="hr-BA" sz="3300" dirty="0"/>
              <a:t>na temelju odluka nadležnih tijela</a:t>
            </a:r>
            <a:r>
              <a:rPr lang="hr-BA" sz="3300" baseline="30000" dirty="0"/>
              <a:t>17</a:t>
            </a:r>
          </a:p>
          <a:p>
            <a:pPr marL="742950" indent="-742950" algn="just">
              <a:buFont typeface="+mj-lt"/>
              <a:buAutoNum type="arabicParenR"/>
            </a:pPr>
            <a:r>
              <a:rPr lang="hr-BA" sz="3300" dirty="0"/>
              <a:t>zahtijeva vraćanje i/ili vraća dobavljaču </a:t>
            </a:r>
            <a:r>
              <a:rPr lang="hr-BA" sz="3300" b="1" dirty="0"/>
              <a:t>isporučene, a neprodane </a:t>
            </a:r>
            <a:r>
              <a:rPr lang="hr-BA" sz="3300" dirty="0"/>
              <a:t>poljoprivredne i prehrambene proizvode, ili zahtijeva i/ili naplaćuje </a:t>
            </a:r>
            <a:r>
              <a:rPr lang="hr-BA" sz="3300" b="1" dirty="0"/>
              <a:t>naknadu za zbrinjavanje </a:t>
            </a:r>
            <a:r>
              <a:rPr lang="hr-BA" sz="3300" dirty="0"/>
              <a:t>takvih proizvoda, ili zahtijeva i/ili naplaćuje naknadu dobavljaču za neprodane proizvode kojima je istekao rok trajanja</a:t>
            </a:r>
            <a:r>
              <a:rPr lang="hr-BA" sz="3300" baseline="30000" dirty="0"/>
              <a:t>18</a:t>
            </a:r>
          </a:p>
        </p:txBody>
      </p:sp>
    </p:spTree>
    <p:extLst>
      <p:ext uri="{BB962C8B-B14F-4D97-AF65-F5344CB8AC3E}">
        <p14:creationId xmlns:p14="http://schemas.microsoft.com/office/powerpoint/2010/main" val="396252737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41A1-4B13-435E-A20D-A62F5C9A3029}"/>
              </a:ext>
            </a:extLst>
          </p:cNvPr>
          <p:cNvSpPr>
            <a:spLocks noGrp="1"/>
          </p:cNvSpPr>
          <p:nvPr>
            <p:ph type="title"/>
          </p:nvPr>
        </p:nvSpPr>
        <p:spPr>
          <a:xfrm>
            <a:off x="904875" y="1079502"/>
            <a:ext cx="16478250" cy="1433163"/>
          </a:xfrm>
        </p:spPr>
        <p:txBody>
          <a:bodyPr>
            <a:noAutofit/>
          </a:bodyPr>
          <a:lstStyle/>
          <a:p>
            <a:r>
              <a:rPr lang="hr-HR" sz="4400" dirty="0"/>
              <a:t>Nepoštene trgovačke prakse</a:t>
            </a:r>
          </a:p>
        </p:txBody>
      </p:sp>
      <p:sp>
        <p:nvSpPr>
          <p:cNvPr id="3" name="Text Placeholder 2">
            <a:extLst>
              <a:ext uri="{FF2B5EF4-FFF2-40B4-BE49-F238E27FC236}">
                <a16:creationId xmlns:a16="http://schemas.microsoft.com/office/drawing/2014/main" id="{A5534259-E619-4E9C-9A46-9DE042A16358}"/>
              </a:ext>
            </a:extLst>
          </p:cNvPr>
          <p:cNvSpPr>
            <a:spLocks noGrp="1"/>
          </p:cNvSpPr>
          <p:nvPr>
            <p:ph type="body" sz="quarter" idx="21"/>
          </p:nvPr>
        </p:nvSpPr>
        <p:spPr>
          <a:xfrm>
            <a:off x="743511" y="2208461"/>
            <a:ext cx="16478250" cy="934780"/>
          </a:xfrm>
        </p:spPr>
        <p:txBody>
          <a:bodyPr/>
          <a:lstStyle/>
          <a:p>
            <a:endParaRPr lang="hr-HR" sz="3200" dirty="0"/>
          </a:p>
        </p:txBody>
      </p:sp>
      <p:sp>
        <p:nvSpPr>
          <p:cNvPr id="4" name="Text Placeholder 3">
            <a:extLst>
              <a:ext uri="{FF2B5EF4-FFF2-40B4-BE49-F238E27FC236}">
                <a16:creationId xmlns:a16="http://schemas.microsoft.com/office/drawing/2014/main" id="{2FBEE5F6-5BC3-4246-AADC-889538FBFF05}"/>
              </a:ext>
            </a:extLst>
          </p:cNvPr>
          <p:cNvSpPr>
            <a:spLocks noGrp="1"/>
          </p:cNvSpPr>
          <p:nvPr>
            <p:ph type="body" idx="1"/>
          </p:nvPr>
        </p:nvSpPr>
        <p:spPr>
          <a:xfrm>
            <a:off x="904875" y="3388659"/>
            <a:ext cx="16478250" cy="9476399"/>
          </a:xfrm>
        </p:spPr>
        <p:txBody>
          <a:bodyPr>
            <a:normAutofit/>
          </a:bodyPr>
          <a:lstStyle/>
          <a:p>
            <a:pPr algn="just">
              <a:buFont typeface="Wingdings" panose="05000000000000000000" pitchFamily="2" charset="2"/>
              <a:buChar char="Ø"/>
            </a:pPr>
            <a:r>
              <a:rPr lang="hr-HR" dirty="0">
                <a:latin typeface="Releway light"/>
              </a:rPr>
              <a:t>Iznimke za nepoštene trgovačke prakse iz članka 12. Zakona:</a:t>
            </a:r>
          </a:p>
          <a:p>
            <a:pPr lvl="1" algn="just">
              <a:buFont typeface="Wingdings" panose="05000000000000000000" pitchFamily="2" charset="2"/>
              <a:buChar char="v"/>
            </a:pPr>
            <a:r>
              <a:rPr lang="hr-HR" dirty="0">
                <a:solidFill>
                  <a:schemeClr val="bg2">
                    <a:lumMod val="50000"/>
                  </a:schemeClr>
                </a:solidFill>
                <a:latin typeface="Releway light"/>
              </a:rPr>
              <a:t>Ako su takve prakse jasno i nedvosmisleno ugovorene </a:t>
            </a:r>
            <a:endParaRPr lang="en-GB" dirty="0">
              <a:solidFill>
                <a:schemeClr val="bg2">
                  <a:lumMod val="50000"/>
                </a:schemeClr>
              </a:solidFill>
              <a:latin typeface="Releway light"/>
            </a:endParaRPr>
          </a:p>
          <a:p>
            <a:pPr marL="1371565" lvl="3" indent="0" algn="just">
              <a:buNone/>
            </a:pPr>
            <a:r>
              <a:rPr lang="hr-HR" dirty="0">
                <a:solidFill>
                  <a:schemeClr val="bg2">
                    <a:lumMod val="50000"/>
                  </a:schemeClr>
                </a:solidFill>
                <a:latin typeface="Calibri" panose="020F0502020204030204" pitchFamily="34" charset="0"/>
                <a:cs typeface="Calibri" panose="020F0502020204030204" pitchFamily="34" charset="0"/>
              </a:rPr>
              <a:t>→</a:t>
            </a:r>
            <a:r>
              <a:rPr lang="en-GB" dirty="0">
                <a:solidFill>
                  <a:schemeClr val="bg2">
                    <a:lumMod val="50000"/>
                  </a:schemeClr>
                </a:solidFill>
                <a:latin typeface="Calibri" panose="020F0502020204030204" pitchFamily="34" charset="0"/>
                <a:cs typeface="Calibri" panose="020F0502020204030204" pitchFamily="34" charset="0"/>
              </a:rPr>
              <a:t> </a:t>
            </a:r>
            <a:r>
              <a:rPr lang="hr-HR" dirty="0">
                <a:solidFill>
                  <a:schemeClr val="bg2">
                    <a:lumMod val="50000"/>
                  </a:schemeClr>
                </a:solidFill>
                <a:latin typeface="Releway light"/>
              </a:rPr>
              <a:t>ugovorom o isporuci poljoprivrednih i prehrambenih proizvoda, ili</a:t>
            </a:r>
            <a:endParaRPr lang="en-GB" dirty="0">
              <a:solidFill>
                <a:schemeClr val="bg2">
                  <a:lumMod val="50000"/>
                </a:schemeClr>
              </a:solidFill>
              <a:latin typeface="Releway light"/>
            </a:endParaRPr>
          </a:p>
          <a:p>
            <a:pPr marL="1371565" lvl="3" indent="0" algn="just">
              <a:buNone/>
            </a:pPr>
            <a:r>
              <a:rPr lang="hr-HR" dirty="0">
                <a:solidFill>
                  <a:schemeClr val="bg2">
                    <a:lumMod val="50000"/>
                  </a:schemeClr>
                </a:solidFill>
                <a:latin typeface="Releway light"/>
                <a:cs typeface="Calibri" panose="020F0502020204030204" pitchFamily="34" charset="0"/>
              </a:rPr>
              <a:t>→</a:t>
            </a:r>
            <a:r>
              <a:rPr lang="en-GB" dirty="0">
                <a:solidFill>
                  <a:schemeClr val="bg2">
                    <a:lumMod val="50000"/>
                  </a:schemeClr>
                </a:solidFill>
                <a:latin typeface="Releway light"/>
                <a:cs typeface="Calibri" panose="020F0502020204030204" pitchFamily="34" charset="0"/>
              </a:rPr>
              <a:t> </a:t>
            </a:r>
            <a:r>
              <a:rPr lang="hr-HR" dirty="0">
                <a:solidFill>
                  <a:schemeClr val="bg2">
                    <a:lumMod val="50000"/>
                  </a:schemeClr>
                </a:solidFill>
                <a:latin typeface="Releway light"/>
              </a:rPr>
              <a:t>naknadnim ugovorom između dobavljača i kupca, a prije izvršenja tih praksi </a:t>
            </a:r>
          </a:p>
          <a:p>
            <a:pPr lvl="1" algn="just">
              <a:buFont typeface="Wingdings" panose="05000000000000000000" pitchFamily="2" charset="2"/>
              <a:buChar char="v"/>
            </a:pPr>
            <a:r>
              <a:rPr lang="hr-HR" dirty="0">
                <a:solidFill>
                  <a:schemeClr val="bg2">
                    <a:lumMod val="50000"/>
                  </a:schemeClr>
                </a:solidFill>
                <a:latin typeface="Releway light"/>
              </a:rPr>
              <a:t>Ako ispunjavaju propisane uvjete za izuzeće od zabrane</a:t>
            </a:r>
            <a:endParaRPr lang="en-GB" dirty="0">
              <a:solidFill>
                <a:schemeClr val="bg2">
                  <a:lumMod val="50000"/>
                </a:schemeClr>
              </a:solidFill>
              <a:latin typeface="Releway light"/>
            </a:endParaRPr>
          </a:p>
          <a:p>
            <a:pPr marL="914377" lvl="2" indent="0" algn="just">
              <a:buNone/>
            </a:pPr>
            <a:r>
              <a:rPr lang="hr-HR" dirty="0">
                <a:solidFill>
                  <a:schemeClr val="bg2">
                    <a:lumMod val="50000"/>
                  </a:schemeClr>
                </a:solidFill>
                <a:latin typeface="Releway light"/>
              </a:rPr>
              <a:t> </a:t>
            </a:r>
            <a:r>
              <a:rPr lang="hr-HR" dirty="0">
                <a:solidFill>
                  <a:schemeClr val="bg2">
                    <a:lumMod val="50000"/>
                  </a:schemeClr>
                </a:solidFill>
                <a:latin typeface="Releway light"/>
                <a:cs typeface="Calibri" panose="020F0502020204030204" pitchFamily="34" charset="0"/>
              </a:rPr>
              <a:t>→ u pravilu ako dobavljač od kupca izričito traži takvo postupanje / uslugu </a:t>
            </a:r>
            <a:endParaRPr lang="hr-HR" dirty="0">
              <a:solidFill>
                <a:schemeClr val="bg2">
                  <a:lumMod val="50000"/>
                </a:schemeClr>
              </a:solidFill>
              <a:latin typeface="Releway light"/>
            </a:endParaRPr>
          </a:p>
        </p:txBody>
      </p:sp>
    </p:spTree>
    <p:extLst>
      <p:ext uri="{BB962C8B-B14F-4D97-AF65-F5344CB8AC3E}">
        <p14:creationId xmlns:p14="http://schemas.microsoft.com/office/powerpoint/2010/main" val="178072922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E8265-8C10-4F45-9872-D3F66B332D61}"/>
              </a:ext>
            </a:extLst>
          </p:cNvPr>
          <p:cNvSpPr>
            <a:spLocks noGrp="1"/>
          </p:cNvSpPr>
          <p:nvPr>
            <p:ph type="title"/>
          </p:nvPr>
        </p:nvSpPr>
        <p:spPr/>
        <p:txBody>
          <a:bodyPr/>
          <a:lstStyle/>
          <a:p>
            <a:endParaRPr lang="hr-HR" dirty="0"/>
          </a:p>
        </p:txBody>
      </p:sp>
      <p:sp>
        <p:nvSpPr>
          <p:cNvPr id="3" name="Text Placeholder 2">
            <a:extLst>
              <a:ext uri="{FF2B5EF4-FFF2-40B4-BE49-F238E27FC236}">
                <a16:creationId xmlns:a16="http://schemas.microsoft.com/office/drawing/2014/main" id="{FD463E7C-72F8-4428-87EF-63DEAB1C8094}"/>
              </a:ext>
            </a:extLst>
          </p:cNvPr>
          <p:cNvSpPr>
            <a:spLocks noGrp="1"/>
          </p:cNvSpPr>
          <p:nvPr>
            <p:ph type="body" sz="quarter" idx="21"/>
          </p:nvPr>
        </p:nvSpPr>
        <p:spPr/>
        <p:txBody>
          <a:bodyPr/>
          <a:lstStyle/>
          <a:p>
            <a:endParaRPr lang="hr-HR" dirty="0"/>
          </a:p>
        </p:txBody>
      </p:sp>
      <p:sp>
        <p:nvSpPr>
          <p:cNvPr id="6" name="Rectangle">
            <a:extLst>
              <a:ext uri="{FF2B5EF4-FFF2-40B4-BE49-F238E27FC236}">
                <a16:creationId xmlns:a16="http://schemas.microsoft.com/office/drawing/2014/main" id="{73B95B7E-C26D-4D53-9B8C-B67673B21526}"/>
              </a:ext>
            </a:extLst>
          </p:cNvPr>
          <p:cNvSpPr>
            <a:spLocks noGrp="1"/>
          </p:cNvSpPr>
          <p:nvPr>
            <p:ph type="body" idx="1"/>
          </p:nvPr>
        </p:nvSpPr>
        <p:spPr>
          <a:xfrm>
            <a:off x="904875" y="2025650"/>
            <a:ext cx="15715690" cy="10098884"/>
          </a:xfrm>
          <a:prstGeom prst="rect">
            <a:avLst/>
          </a:prstGeom>
          <a:solidFill>
            <a:srgbClr val="000000"/>
          </a:solidFill>
          <a:ln w="12700">
            <a:miter lim="400000"/>
          </a:ln>
        </p:spPr>
        <p:txBody>
          <a:bodyPr lIns="50800" tIns="50800" rIns="50800" bIns="50800" anchor="ctr">
            <a:normAutofit lnSpcReduction="10000"/>
          </a:bodyPr>
          <a:lstStyle/>
          <a:p>
            <a:endParaRPr lang="hr-HR" dirty="0"/>
          </a:p>
          <a:p>
            <a:endParaRPr lang="hr-HR" dirty="0"/>
          </a:p>
          <a:p>
            <a:pPr marL="0" indent="0">
              <a:buNone/>
            </a:pPr>
            <a:endParaRPr lang="hr-HR" dirty="0">
              <a:solidFill>
                <a:schemeClr val="bg1"/>
              </a:solidFill>
            </a:endParaRPr>
          </a:p>
          <a:p>
            <a:pPr marL="0" indent="0">
              <a:buNone/>
            </a:pPr>
            <a:endParaRPr lang="hr-HR" sz="8800" dirty="0">
              <a:solidFill>
                <a:schemeClr val="bg1"/>
              </a:solidFill>
            </a:endParaRPr>
          </a:p>
          <a:p>
            <a:pPr marL="0" indent="0">
              <a:buNone/>
            </a:pPr>
            <a:endParaRPr lang="hr-HR" sz="8800" dirty="0">
              <a:solidFill>
                <a:schemeClr val="bg1"/>
              </a:solidFill>
            </a:endParaRPr>
          </a:p>
          <a:p>
            <a:pPr marL="0" indent="0">
              <a:buNone/>
            </a:pPr>
            <a:r>
              <a:rPr lang="en-GB" sz="8000" dirty="0">
                <a:solidFill>
                  <a:schemeClr val="bg1"/>
                </a:solidFill>
              </a:rPr>
              <a:t>3</a:t>
            </a:r>
            <a:r>
              <a:rPr lang="hr-HR" sz="8000" dirty="0">
                <a:solidFill>
                  <a:schemeClr val="bg1"/>
                </a:solidFill>
              </a:rPr>
              <a:t>. NA ŠTO JA KAO </a:t>
            </a:r>
          </a:p>
          <a:p>
            <a:pPr marL="0" indent="0">
              <a:buNone/>
            </a:pPr>
            <a:r>
              <a:rPr lang="hr-HR" sz="8000" dirty="0">
                <a:solidFill>
                  <a:schemeClr val="bg1"/>
                </a:solidFill>
              </a:rPr>
              <a:t>MALI TRGOVAC</a:t>
            </a:r>
          </a:p>
          <a:p>
            <a:pPr marL="0" indent="0">
              <a:buNone/>
            </a:pPr>
            <a:r>
              <a:rPr lang="hr-HR" sz="8000" dirty="0">
                <a:solidFill>
                  <a:schemeClr val="bg1"/>
                </a:solidFill>
              </a:rPr>
              <a:t>MORAM PAZITI  </a:t>
            </a:r>
          </a:p>
          <a:p>
            <a:endParaRPr lang="hr-HR" b="1" dirty="0"/>
          </a:p>
          <a:p>
            <a:endParaRPr lang="hr-HR" dirty="0"/>
          </a:p>
          <a:p>
            <a:endParaRPr lang="hr-HR" dirty="0"/>
          </a:p>
          <a:p>
            <a:endParaRPr lang="hr-HR" dirty="0"/>
          </a:p>
          <a:p>
            <a:endParaRPr lang="hr-HR" dirty="0"/>
          </a:p>
          <a:p>
            <a:endParaRPr lang="hr-HR" dirty="0"/>
          </a:p>
          <a:p>
            <a:endParaRPr lang="hr-HR" dirty="0"/>
          </a:p>
          <a:p>
            <a:endParaRPr lang="hr-HR" dirty="0"/>
          </a:p>
          <a:p>
            <a:endParaRPr lang="hr-HR" dirty="0"/>
          </a:p>
        </p:txBody>
      </p:sp>
      <p:pic>
        <p:nvPicPr>
          <p:cNvPr id="9" name="Image" descr="Image">
            <a:extLst>
              <a:ext uri="{FF2B5EF4-FFF2-40B4-BE49-F238E27FC236}">
                <a16:creationId xmlns:a16="http://schemas.microsoft.com/office/drawing/2014/main" id="{636567C1-5055-43EB-A53C-4670F1E036AA}"/>
              </a:ext>
            </a:extLst>
          </p:cNvPr>
          <p:cNvPicPr>
            <a:picLocks noChangeAspect="1"/>
          </p:cNvPicPr>
          <p:nvPr/>
        </p:nvPicPr>
        <p:blipFill>
          <a:blip r:embed="rId2"/>
          <a:stretch>
            <a:fillRect/>
          </a:stretch>
        </p:blipFill>
        <p:spPr>
          <a:xfrm>
            <a:off x="10721787" y="2840352"/>
            <a:ext cx="3995701" cy="7670954"/>
          </a:xfrm>
          <a:prstGeom prst="rect">
            <a:avLst/>
          </a:prstGeom>
          <a:ln w="12700">
            <a:miter lim="400000"/>
          </a:ln>
        </p:spPr>
      </p:pic>
    </p:spTree>
    <p:extLst>
      <p:ext uri="{BB962C8B-B14F-4D97-AF65-F5344CB8AC3E}">
        <p14:creationId xmlns:p14="http://schemas.microsoft.com/office/powerpoint/2010/main" val="12145828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C2792-FB39-4704-AD88-30571A6A1678}"/>
              </a:ext>
            </a:extLst>
          </p:cNvPr>
          <p:cNvSpPr>
            <a:spLocks noGrp="1"/>
          </p:cNvSpPr>
          <p:nvPr>
            <p:ph type="title"/>
          </p:nvPr>
        </p:nvSpPr>
        <p:spPr/>
        <p:txBody>
          <a:bodyPr>
            <a:noAutofit/>
          </a:bodyPr>
          <a:lstStyle/>
          <a:p>
            <a:r>
              <a:rPr lang="hr-HR" sz="4000" dirty="0"/>
              <a:t>Ugovor između dobavljača i kupca</a:t>
            </a:r>
          </a:p>
        </p:txBody>
      </p:sp>
      <p:sp>
        <p:nvSpPr>
          <p:cNvPr id="3" name="Text Placeholder 2">
            <a:extLst>
              <a:ext uri="{FF2B5EF4-FFF2-40B4-BE49-F238E27FC236}">
                <a16:creationId xmlns:a16="http://schemas.microsoft.com/office/drawing/2014/main" id="{51696601-B142-4FD8-9543-E23A8B433584}"/>
              </a:ext>
            </a:extLst>
          </p:cNvPr>
          <p:cNvSpPr>
            <a:spLocks noGrp="1"/>
          </p:cNvSpPr>
          <p:nvPr>
            <p:ph type="body" sz="quarter" idx="21"/>
          </p:nvPr>
        </p:nvSpPr>
        <p:spPr>
          <a:xfrm>
            <a:off x="904875" y="1796084"/>
            <a:ext cx="16478250" cy="934780"/>
          </a:xfrm>
        </p:spPr>
        <p:txBody>
          <a:bodyPr/>
          <a:lstStyle/>
          <a:p>
            <a:endParaRPr lang="hr-HR" dirty="0"/>
          </a:p>
        </p:txBody>
      </p:sp>
      <p:sp>
        <p:nvSpPr>
          <p:cNvPr id="4" name="Text Placeholder 3">
            <a:extLst>
              <a:ext uri="{FF2B5EF4-FFF2-40B4-BE49-F238E27FC236}">
                <a16:creationId xmlns:a16="http://schemas.microsoft.com/office/drawing/2014/main" id="{B88A4B49-9641-4120-A75C-8D42DDF13F9E}"/>
              </a:ext>
            </a:extLst>
          </p:cNvPr>
          <p:cNvSpPr>
            <a:spLocks noGrp="1"/>
          </p:cNvSpPr>
          <p:nvPr>
            <p:ph type="body" idx="1"/>
          </p:nvPr>
        </p:nvSpPr>
        <p:spPr>
          <a:xfrm>
            <a:off x="904875" y="3098204"/>
            <a:ext cx="16478250" cy="8821712"/>
          </a:xfrm>
        </p:spPr>
        <p:txBody>
          <a:bodyPr>
            <a:normAutofit fontScale="92500"/>
          </a:bodyPr>
          <a:lstStyle/>
          <a:p>
            <a:r>
              <a:rPr lang="pl-PL" dirty="0"/>
              <a:t>Mora biti sklopljen </a:t>
            </a:r>
            <a:r>
              <a:rPr lang="pl-PL" b="1" dirty="0"/>
              <a:t>u pisanom obliku</a:t>
            </a:r>
            <a:r>
              <a:rPr lang="pl-PL" b="1" baseline="30000" dirty="0"/>
              <a:t>19</a:t>
            </a:r>
          </a:p>
          <a:p>
            <a:r>
              <a:rPr lang="hr-HR" dirty="0"/>
              <a:t>Mora biti sklopljen </a:t>
            </a:r>
            <a:r>
              <a:rPr lang="hr-HR" b="1" dirty="0"/>
              <a:t>prije isporuke </a:t>
            </a:r>
            <a:r>
              <a:rPr lang="hr-HR" dirty="0"/>
              <a:t>poljoprivrednog ili prehrambenog proizvoda</a:t>
            </a:r>
          </a:p>
          <a:p>
            <a:r>
              <a:rPr lang="hr-HR" dirty="0"/>
              <a:t>Mora </a:t>
            </a:r>
            <a:r>
              <a:rPr lang="hr-HR" b="1" dirty="0"/>
              <a:t>sadržavati sve odredbe bitne </a:t>
            </a:r>
            <a:r>
              <a:rPr lang="hr-HR" dirty="0"/>
              <a:t>za poslovni odnos ugovornih strana, a osobito odredbe o:</a:t>
            </a:r>
          </a:p>
          <a:p>
            <a:pPr marL="0" indent="0">
              <a:buNone/>
            </a:pPr>
            <a:r>
              <a:rPr lang="hr-HR" dirty="0"/>
              <a:t>	1. </a:t>
            </a:r>
            <a:r>
              <a:rPr lang="hr-HR" b="1" dirty="0"/>
              <a:t>cijeni proizvoda </a:t>
            </a:r>
            <a:r>
              <a:rPr lang="hr-HR" dirty="0"/>
              <a:t>i/ili načinu određivanja odnosno izračuna cijene</a:t>
            </a:r>
            <a:r>
              <a:rPr lang="hr-HR" baseline="30000" dirty="0"/>
              <a:t>20</a:t>
            </a:r>
            <a:r>
              <a:rPr lang="hr-HR" dirty="0"/>
              <a:t> </a:t>
            </a:r>
          </a:p>
          <a:p>
            <a:pPr marL="0" indent="0">
              <a:buNone/>
            </a:pPr>
            <a:r>
              <a:rPr lang="hr-HR" dirty="0"/>
              <a:t>	2. </a:t>
            </a:r>
            <a:r>
              <a:rPr lang="hr-HR" b="1" dirty="0"/>
              <a:t>kvaliteti i vrsti </a:t>
            </a:r>
            <a:r>
              <a:rPr lang="hr-HR" dirty="0"/>
              <a:t>proizvoda koji se isporučuje kupcu</a:t>
            </a:r>
          </a:p>
          <a:p>
            <a:pPr marL="0" indent="0">
              <a:buNone/>
            </a:pPr>
            <a:r>
              <a:rPr lang="hr-HR" dirty="0"/>
              <a:t>	3</a:t>
            </a:r>
            <a:r>
              <a:rPr lang="hr-HR" b="1" dirty="0"/>
              <a:t>. uvjetima i rokovima plaćanja </a:t>
            </a:r>
            <a:r>
              <a:rPr lang="hr-HR" dirty="0"/>
              <a:t>isporučenog proizvoda</a:t>
            </a:r>
            <a:r>
              <a:rPr lang="hr-HR" baseline="30000" dirty="0"/>
              <a:t>21</a:t>
            </a:r>
            <a:r>
              <a:rPr lang="hr-HR" dirty="0"/>
              <a:t> </a:t>
            </a:r>
          </a:p>
          <a:p>
            <a:pPr marL="0" indent="0">
              <a:buNone/>
            </a:pPr>
            <a:r>
              <a:rPr lang="hr-HR" dirty="0"/>
              <a:t>	4. </a:t>
            </a:r>
            <a:r>
              <a:rPr lang="hr-HR" b="1" dirty="0"/>
              <a:t>uvjetima i rokovima isporuke </a:t>
            </a:r>
            <a:r>
              <a:rPr lang="hr-HR" dirty="0"/>
              <a:t>proizvoda</a:t>
            </a:r>
            <a:r>
              <a:rPr lang="hr-HR" b="1" dirty="0"/>
              <a:t> </a:t>
            </a:r>
            <a:r>
              <a:rPr lang="hr-HR" dirty="0"/>
              <a:t>koji su predmet ugovora</a:t>
            </a:r>
          </a:p>
          <a:p>
            <a:pPr marL="0" indent="0">
              <a:buNone/>
            </a:pPr>
            <a:r>
              <a:rPr lang="hr-HR" dirty="0"/>
              <a:t>	5. </a:t>
            </a:r>
            <a:r>
              <a:rPr lang="hr-HR" b="1" dirty="0"/>
              <a:t>mjestu isporuke </a:t>
            </a:r>
            <a:r>
              <a:rPr lang="hr-HR" dirty="0"/>
              <a:t>proizvoda odredivog i/ili određenog adresom mjesta 	isporuke,</a:t>
            </a:r>
            <a:r>
              <a:rPr lang="hr-HR" baseline="30000" dirty="0"/>
              <a:t>22</a:t>
            </a:r>
            <a:r>
              <a:rPr lang="hr-HR" dirty="0"/>
              <a:t>  i</a:t>
            </a:r>
          </a:p>
          <a:p>
            <a:pPr marL="0" indent="0">
              <a:buNone/>
            </a:pPr>
            <a:r>
              <a:rPr lang="hr-HR" dirty="0"/>
              <a:t>	6. </a:t>
            </a:r>
            <a:r>
              <a:rPr lang="hr-HR" b="1" dirty="0"/>
              <a:t>trajanju </a:t>
            </a:r>
            <a:r>
              <a:rPr lang="hr-HR" dirty="0"/>
              <a:t>ugovora</a:t>
            </a:r>
          </a:p>
          <a:p>
            <a:pPr marL="0" indent="0">
              <a:buNone/>
            </a:pPr>
            <a:endParaRPr lang="hr-HR" dirty="0"/>
          </a:p>
          <a:p>
            <a:endParaRPr lang="hr-HR" b="1" dirty="0"/>
          </a:p>
          <a:p>
            <a:endParaRPr lang="hr-HR" b="1" dirty="0"/>
          </a:p>
        </p:txBody>
      </p:sp>
      <p:pic>
        <p:nvPicPr>
          <p:cNvPr id="15" name="Image" descr="Image">
            <a:extLst>
              <a:ext uri="{FF2B5EF4-FFF2-40B4-BE49-F238E27FC236}">
                <a16:creationId xmlns:a16="http://schemas.microsoft.com/office/drawing/2014/main" id="{6336F9EC-D7A6-40D9-9228-FBD0CA21AF43}"/>
              </a:ext>
            </a:extLst>
          </p:cNvPr>
          <p:cNvPicPr>
            <a:picLocks noChangeAspect="1"/>
          </p:cNvPicPr>
          <p:nvPr/>
        </p:nvPicPr>
        <p:blipFill>
          <a:blip r:embed="rId3"/>
          <a:stretch>
            <a:fillRect/>
          </a:stretch>
        </p:blipFill>
        <p:spPr>
          <a:xfrm>
            <a:off x="10823418" y="1163854"/>
            <a:ext cx="1852676" cy="2271140"/>
          </a:xfrm>
          <a:prstGeom prst="rect">
            <a:avLst/>
          </a:prstGeom>
          <a:ln w="12700">
            <a:miter lim="400000"/>
          </a:ln>
        </p:spPr>
      </p:pic>
    </p:spTree>
    <p:extLst>
      <p:ext uri="{BB962C8B-B14F-4D97-AF65-F5344CB8AC3E}">
        <p14:creationId xmlns:p14="http://schemas.microsoft.com/office/powerpoint/2010/main" val="48802505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additive="base">
                                        <p:cTn id="29"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additive="base">
                                        <p:cTn id="35"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4">
                                            <p:txEl>
                                              <p:pRg st="5" end="5"/>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anim calcmode="lin" valueType="num">
                                      <p:cBhvr additive="base">
                                        <p:cTn id="39" dur="500" fill="hold"/>
                                        <p:tgtEl>
                                          <p:spTgt spid="4">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4">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anim calcmode="lin" valueType="num">
                                      <p:cBhvr additive="base">
                                        <p:cTn id="45" dur="500" fill="hold"/>
                                        <p:tgtEl>
                                          <p:spTgt spid="4">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4">
                                            <p:txEl>
                                              <p:pRg st="7" end="7"/>
                                            </p:txEl>
                                          </p:spTgt>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 calcmode="lin" valueType="num">
                                      <p:cBhvr additive="base">
                                        <p:cTn id="49" dur="500" fill="hold"/>
                                        <p:tgtEl>
                                          <p:spTgt spid="4">
                                            <p:txEl>
                                              <p:pRg st="8" end="8"/>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4">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C2792-FB39-4704-AD88-30571A6A1678}"/>
              </a:ext>
            </a:extLst>
          </p:cNvPr>
          <p:cNvSpPr>
            <a:spLocks noGrp="1"/>
          </p:cNvSpPr>
          <p:nvPr>
            <p:ph type="title"/>
          </p:nvPr>
        </p:nvSpPr>
        <p:spPr/>
        <p:txBody>
          <a:bodyPr>
            <a:noAutofit/>
          </a:bodyPr>
          <a:lstStyle/>
          <a:p>
            <a:r>
              <a:rPr lang="hr-HR" sz="4000" dirty="0"/>
              <a:t>Ugovor između dobavljača i kupca</a:t>
            </a:r>
          </a:p>
        </p:txBody>
      </p:sp>
      <p:sp>
        <p:nvSpPr>
          <p:cNvPr id="3" name="Text Placeholder 2">
            <a:extLst>
              <a:ext uri="{FF2B5EF4-FFF2-40B4-BE49-F238E27FC236}">
                <a16:creationId xmlns:a16="http://schemas.microsoft.com/office/drawing/2014/main" id="{51696601-B142-4FD8-9543-E23A8B433584}"/>
              </a:ext>
            </a:extLst>
          </p:cNvPr>
          <p:cNvSpPr>
            <a:spLocks noGrp="1"/>
          </p:cNvSpPr>
          <p:nvPr>
            <p:ph type="body" sz="quarter" idx="21"/>
          </p:nvPr>
        </p:nvSpPr>
        <p:spPr>
          <a:xfrm>
            <a:off x="904875" y="1796084"/>
            <a:ext cx="16478250" cy="934780"/>
          </a:xfrm>
        </p:spPr>
        <p:txBody>
          <a:bodyPr/>
          <a:lstStyle/>
          <a:p>
            <a:r>
              <a:rPr lang="hr-HR" dirty="0"/>
              <a:t>Ništetnost ugovora</a:t>
            </a:r>
          </a:p>
        </p:txBody>
      </p:sp>
      <p:sp>
        <p:nvSpPr>
          <p:cNvPr id="4" name="Text Placeholder 3">
            <a:extLst>
              <a:ext uri="{FF2B5EF4-FFF2-40B4-BE49-F238E27FC236}">
                <a16:creationId xmlns:a16="http://schemas.microsoft.com/office/drawing/2014/main" id="{B88A4B49-9641-4120-A75C-8D42DDF13F9E}"/>
              </a:ext>
            </a:extLst>
          </p:cNvPr>
          <p:cNvSpPr>
            <a:spLocks noGrp="1"/>
          </p:cNvSpPr>
          <p:nvPr>
            <p:ph type="body" idx="1"/>
          </p:nvPr>
        </p:nvSpPr>
        <p:spPr>
          <a:xfrm>
            <a:off x="904875" y="3098204"/>
            <a:ext cx="16478250" cy="8821712"/>
          </a:xfrm>
        </p:spPr>
        <p:txBody>
          <a:bodyPr/>
          <a:lstStyle/>
          <a:p>
            <a:endParaRPr lang="hr-HR" dirty="0"/>
          </a:p>
          <a:p>
            <a:pPr algn="just"/>
            <a:r>
              <a:rPr lang="hr-HR" dirty="0"/>
              <a:t>Ništetne su odredbe ugovora između dobavljača i kupca koje kupcu omogućuju:</a:t>
            </a:r>
          </a:p>
          <a:p>
            <a:pPr lvl="2">
              <a:buFont typeface="Wingdings" panose="05000000000000000000" pitchFamily="2" charset="2"/>
              <a:buChar char="Ø"/>
            </a:pPr>
            <a:r>
              <a:rPr lang="hr-HR" dirty="0"/>
              <a:t>jednostrani raskid ugovora u nepisanom obliku ili bez navođenja osnovanih razloga za raskid ugovora </a:t>
            </a:r>
          </a:p>
          <a:p>
            <a:pPr lvl="2">
              <a:buFont typeface="Wingdings" panose="05000000000000000000" pitchFamily="2" charset="2"/>
              <a:buChar char="Ø"/>
            </a:pPr>
            <a:r>
              <a:rPr lang="hr-HR" dirty="0"/>
              <a:t>otkaz ugovora bez primjerenog otkaznog roka </a:t>
            </a:r>
          </a:p>
          <a:p>
            <a:pPr lvl="2">
              <a:buFont typeface="Wingdings" panose="05000000000000000000" pitchFamily="2" charset="2"/>
              <a:buChar char="Ø"/>
            </a:pPr>
            <a:r>
              <a:rPr lang="hr-HR" dirty="0"/>
              <a:t>jednostranu izmjenu ugovora </a:t>
            </a:r>
          </a:p>
          <a:p>
            <a:pPr marL="457189" lvl="2"/>
            <a:endParaRPr lang="hr-HR" b="1" dirty="0"/>
          </a:p>
          <a:p>
            <a:pPr marL="914377" lvl="2" indent="0">
              <a:buNone/>
            </a:pPr>
            <a:endParaRPr lang="hr-HR" b="1" dirty="0"/>
          </a:p>
          <a:p>
            <a:endParaRPr lang="hr-HR" b="1" dirty="0"/>
          </a:p>
        </p:txBody>
      </p:sp>
      <p:pic>
        <p:nvPicPr>
          <p:cNvPr id="6" name="Image" descr="Image">
            <a:extLst>
              <a:ext uri="{FF2B5EF4-FFF2-40B4-BE49-F238E27FC236}">
                <a16:creationId xmlns:a16="http://schemas.microsoft.com/office/drawing/2014/main" id="{B54FA05B-3F9B-44CA-9B2B-8E29FB025E3F}"/>
              </a:ext>
            </a:extLst>
          </p:cNvPr>
          <p:cNvPicPr>
            <a:picLocks noChangeAspect="1"/>
          </p:cNvPicPr>
          <p:nvPr/>
        </p:nvPicPr>
        <p:blipFill>
          <a:blip r:embed="rId3"/>
          <a:stretch>
            <a:fillRect/>
          </a:stretch>
        </p:blipFill>
        <p:spPr>
          <a:xfrm>
            <a:off x="10823418" y="1163854"/>
            <a:ext cx="1852676" cy="2271140"/>
          </a:xfrm>
          <a:prstGeom prst="rect">
            <a:avLst/>
          </a:prstGeom>
          <a:ln w="12700">
            <a:miter lim="400000"/>
          </a:ln>
        </p:spPr>
      </p:pic>
    </p:spTree>
    <p:extLst>
      <p:ext uri="{BB962C8B-B14F-4D97-AF65-F5344CB8AC3E}">
        <p14:creationId xmlns:p14="http://schemas.microsoft.com/office/powerpoint/2010/main" val="225534251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 calcmode="lin" valueType="num">
                                      <p:cBhvr additive="base">
                                        <p:cTn id="17"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 calcmode="lin" valueType="num">
                                      <p:cBhvr additive="base">
                                        <p:cTn id="2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C2792-FB39-4704-AD88-30571A6A1678}"/>
              </a:ext>
            </a:extLst>
          </p:cNvPr>
          <p:cNvSpPr>
            <a:spLocks noGrp="1"/>
          </p:cNvSpPr>
          <p:nvPr>
            <p:ph type="title"/>
          </p:nvPr>
        </p:nvSpPr>
        <p:spPr/>
        <p:txBody>
          <a:bodyPr>
            <a:noAutofit/>
          </a:bodyPr>
          <a:lstStyle/>
          <a:p>
            <a:r>
              <a:rPr lang="hr-HR" sz="4000" dirty="0"/>
              <a:t>Ugovor između dobavljača i kupca</a:t>
            </a:r>
          </a:p>
        </p:txBody>
      </p:sp>
      <p:sp>
        <p:nvSpPr>
          <p:cNvPr id="3" name="Text Placeholder 2">
            <a:extLst>
              <a:ext uri="{FF2B5EF4-FFF2-40B4-BE49-F238E27FC236}">
                <a16:creationId xmlns:a16="http://schemas.microsoft.com/office/drawing/2014/main" id="{51696601-B142-4FD8-9543-E23A8B433584}"/>
              </a:ext>
            </a:extLst>
          </p:cNvPr>
          <p:cNvSpPr>
            <a:spLocks noGrp="1"/>
          </p:cNvSpPr>
          <p:nvPr>
            <p:ph type="body" sz="quarter" idx="21"/>
          </p:nvPr>
        </p:nvSpPr>
        <p:spPr>
          <a:xfrm>
            <a:off x="904875" y="1796084"/>
            <a:ext cx="16478250" cy="934780"/>
          </a:xfrm>
        </p:spPr>
        <p:txBody>
          <a:bodyPr/>
          <a:lstStyle/>
          <a:p>
            <a:r>
              <a:rPr lang="hr-HR" dirty="0"/>
              <a:t>Ugovorna kazna</a:t>
            </a:r>
          </a:p>
        </p:txBody>
      </p:sp>
      <p:sp>
        <p:nvSpPr>
          <p:cNvPr id="4" name="Text Placeholder 3">
            <a:extLst>
              <a:ext uri="{FF2B5EF4-FFF2-40B4-BE49-F238E27FC236}">
                <a16:creationId xmlns:a16="http://schemas.microsoft.com/office/drawing/2014/main" id="{B88A4B49-9641-4120-A75C-8D42DDF13F9E}"/>
              </a:ext>
            </a:extLst>
          </p:cNvPr>
          <p:cNvSpPr>
            <a:spLocks noGrp="1"/>
          </p:cNvSpPr>
          <p:nvPr>
            <p:ph type="body" idx="1"/>
          </p:nvPr>
        </p:nvSpPr>
        <p:spPr>
          <a:xfrm>
            <a:off x="904875" y="3098204"/>
            <a:ext cx="16478250" cy="8821712"/>
          </a:xfrm>
        </p:spPr>
        <p:txBody>
          <a:bodyPr/>
          <a:lstStyle/>
          <a:p>
            <a:r>
              <a:rPr lang="hr-HR" dirty="0"/>
              <a:t>U okviru ovog Zakona zabranjene su sljedeće aktivnosti:</a:t>
            </a:r>
          </a:p>
          <a:p>
            <a:pPr lvl="2" algn="just">
              <a:buFont typeface="Wingdings" panose="05000000000000000000" pitchFamily="2" charset="2"/>
              <a:buChar char="Ø"/>
            </a:pPr>
            <a:r>
              <a:rPr lang="hr-HR" dirty="0"/>
              <a:t>dobavljaču nametnuti </a:t>
            </a:r>
            <a:r>
              <a:rPr lang="hr-HR" b="1" dirty="0"/>
              <a:t>nerazmjerno visoku ugovornu kaznu</a:t>
            </a:r>
            <a:r>
              <a:rPr lang="hr-HR" dirty="0"/>
              <a:t> s obzirom na vrijednost i značenje objekta obveze</a:t>
            </a:r>
          </a:p>
          <a:p>
            <a:pPr lvl="2" algn="just">
              <a:buFont typeface="Wingdings" panose="05000000000000000000" pitchFamily="2" charset="2"/>
              <a:buChar char="Ø"/>
            </a:pPr>
            <a:r>
              <a:rPr lang="hr-HR" dirty="0"/>
              <a:t>naplatiti od dobavljača ugovornu kaznu u slučaju kada </a:t>
            </a:r>
            <a:r>
              <a:rPr lang="hr-HR" b="1" dirty="0"/>
              <a:t>kupac skrivi neispunjenje</a:t>
            </a:r>
            <a:r>
              <a:rPr lang="hr-HR" dirty="0"/>
              <a:t>, zakašnjenje ili neuredno ispunjenje obveze dobavljača te u drugim slučajevima kada je do neispunjenja, zakašnjenja ili neurednog ispunjenja obveze dobavljača došlo iz uzroka za koje dobavljač ne odgovara</a:t>
            </a:r>
          </a:p>
          <a:p>
            <a:pPr marL="914377" lvl="2" indent="0">
              <a:buNone/>
            </a:pPr>
            <a:endParaRPr lang="hr-HR" b="1" dirty="0"/>
          </a:p>
          <a:p>
            <a:endParaRPr lang="hr-HR" b="1" dirty="0"/>
          </a:p>
        </p:txBody>
      </p:sp>
      <p:pic>
        <p:nvPicPr>
          <p:cNvPr id="6" name="Image" descr="Image">
            <a:extLst>
              <a:ext uri="{FF2B5EF4-FFF2-40B4-BE49-F238E27FC236}">
                <a16:creationId xmlns:a16="http://schemas.microsoft.com/office/drawing/2014/main" id="{B54FA05B-3F9B-44CA-9B2B-8E29FB025E3F}"/>
              </a:ext>
            </a:extLst>
          </p:cNvPr>
          <p:cNvPicPr>
            <a:picLocks noChangeAspect="1"/>
          </p:cNvPicPr>
          <p:nvPr/>
        </p:nvPicPr>
        <p:blipFill>
          <a:blip r:embed="rId3"/>
          <a:stretch>
            <a:fillRect/>
          </a:stretch>
        </p:blipFill>
        <p:spPr>
          <a:xfrm>
            <a:off x="10859277" y="660514"/>
            <a:ext cx="1852676" cy="2271140"/>
          </a:xfrm>
          <a:prstGeom prst="rect">
            <a:avLst/>
          </a:prstGeom>
          <a:ln w="12700">
            <a:miter lim="400000"/>
          </a:ln>
        </p:spPr>
      </p:pic>
      <p:pic>
        <p:nvPicPr>
          <p:cNvPr id="9" name="Picture 8">
            <a:extLst>
              <a:ext uri="{FF2B5EF4-FFF2-40B4-BE49-F238E27FC236}">
                <a16:creationId xmlns:a16="http://schemas.microsoft.com/office/drawing/2014/main" id="{57B3A025-BBFD-42EF-BFB8-1F92B6F9C6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69110" y="2795952"/>
            <a:ext cx="1112660" cy="1112660"/>
          </a:xfrm>
          <a:prstGeom prst="rect">
            <a:avLst/>
          </a:prstGeom>
        </p:spPr>
      </p:pic>
    </p:spTree>
    <p:extLst>
      <p:ext uri="{BB962C8B-B14F-4D97-AF65-F5344CB8AC3E}">
        <p14:creationId xmlns:p14="http://schemas.microsoft.com/office/powerpoint/2010/main" val="17002634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FA7CE-F525-4CFC-B7BF-E63E5C074F7A}"/>
              </a:ext>
            </a:extLst>
          </p:cNvPr>
          <p:cNvSpPr>
            <a:spLocks noGrp="1"/>
          </p:cNvSpPr>
          <p:nvPr>
            <p:ph type="title"/>
          </p:nvPr>
        </p:nvSpPr>
        <p:spPr/>
        <p:txBody>
          <a:bodyPr>
            <a:noAutofit/>
          </a:bodyPr>
          <a:lstStyle/>
          <a:p>
            <a:r>
              <a:rPr lang="hr-HR" sz="4000" dirty="0"/>
              <a:t>Izdavanje računa</a:t>
            </a:r>
          </a:p>
        </p:txBody>
      </p:sp>
      <p:sp>
        <p:nvSpPr>
          <p:cNvPr id="3" name="Text Placeholder 2">
            <a:extLst>
              <a:ext uri="{FF2B5EF4-FFF2-40B4-BE49-F238E27FC236}">
                <a16:creationId xmlns:a16="http://schemas.microsoft.com/office/drawing/2014/main" id="{225636DC-D558-4D4E-ABD6-81A3F182F9AA}"/>
              </a:ext>
            </a:extLst>
          </p:cNvPr>
          <p:cNvSpPr>
            <a:spLocks noGrp="1"/>
          </p:cNvSpPr>
          <p:nvPr>
            <p:ph type="body" sz="quarter" idx="21"/>
          </p:nvPr>
        </p:nvSpPr>
        <p:spPr>
          <a:xfrm>
            <a:off x="904875" y="2045276"/>
            <a:ext cx="16478250" cy="934780"/>
          </a:xfrm>
        </p:spPr>
        <p:txBody>
          <a:bodyPr/>
          <a:lstStyle/>
          <a:p>
            <a:endParaRPr lang="hr-HR" sz="3600" dirty="0"/>
          </a:p>
        </p:txBody>
      </p:sp>
      <p:sp>
        <p:nvSpPr>
          <p:cNvPr id="4" name="Text Placeholder 3">
            <a:extLst>
              <a:ext uri="{FF2B5EF4-FFF2-40B4-BE49-F238E27FC236}">
                <a16:creationId xmlns:a16="http://schemas.microsoft.com/office/drawing/2014/main" id="{9EB8102E-26A1-4C92-9C96-9DD03A5A6F41}"/>
              </a:ext>
            </a:extLst>
          </p:cNvPr>
          <p:cNvSpPr>
            <a:spLocks noGrp="1"/>
          </p:cNvSpPr>
          <p:nvPr>
            <p:ph type="body" idx="1"/>
          </p:nvPr>
        </p:nvSpPr>
        <p:spPr>
          <a:xfrm>
            <a:off x="904875" y="3303037"/>
            <a:ext cx="16478250" cy="9201479"/>
          </a:xfrm>
        </p:spPr>
        <p:txBody>
          <a:bodyPr>
            <a:normAutofit/>
          </a:bodyPr>
          <a:lstStyle/>
          <a:p>
            <a:pPr algn="just"/>
            <a:r>
              <a:rPr lang="hr-BA" dirty="0"/>
              <a:t>Za svaku isporuku poljoprivrednog ili prehrambenog proizvoda odnosno za uslugu povezanu s isporukom takvog proizvoda mora biti izdan </a:t>
            </a:r>
            <a:r>
              <a:rPr lang="hr-BA" b="1" dirty="0"/>
              <a:t>račun ili otkupni blok</a:t>
            </a:r>
          </a:p>
          <a:p>
            <a:r>
              <a:rPr lang="hr-BA" dirty="0"/>
              <a:t>Kako račun/otkupni blok mora izgledati? </a:t>
            </a:r>
          </a:p>
          <a:p>
            <a:pPr lvl="2" algn="just">
              <a:buFont typeface="Wingdings" panose="05000000000000000000" pitchFamily="2" charset="2"/>
              <a:buChar char="Ø"/>
            </a:pPr>
            <a:r>
              <a:rPr lang="hr-BA" u="sng" dirty="0"/>
              <a:t>Račun</a:t>
            </a:r>
            <a:r>
              <a:rPr lang="hr-BA" dirty="0"/>
              <a:t> mora imati bitne elemente prema poreznim propisima, jasno navedeni iznos ugovorenih popusta ili rabata, točnu specifikaciju na što se iznosi odnose, sve u skladu s ugovorom između dobavljača i kupca</a:t>
            </a:r>
          </a:p>
          <a:p>
            <a:pPr lvl="2" algn="just">
              <a:buFont typeface="Wingdings" panose="05000000000000000000" pitchFamily="2" charset="2"/>
              <a:buChar char="Ø"/>
            </a:pPr>
            <a:r>
              <a:rPr lang="hr-BA" u="sng" dirty="0"/>
              <a:t>Otkupni blok </a:t>
            </a:r>
            <a:r>
              <a:rPr lang="hr-BA" dirty="0"/>
              <a:t>mora najmanje sadržavati elemente vezane uz obračun vrijednosti, i to količinu preuzete robe, kakvoću i utvrđenu cijenu, jasno navedeni iznos ugovorenih popusta ili rabata, </a:t>
            </a:r>
            <a:r>
              <a:rPr lang="pl-PL" dirty="0"/>
              <a:t>točnu specifikaciju na što se iznosi odnose, a sve u skladu s javno objavljenim i obvezujućim uvjetima kupca prema dobavljaču</a:t>
            </a:r>
            <a:r>
              <a:rPr lang="hr-BA" dirty="0"/>
              <a:t> </a:t>
            </a:r>
          </a:p>
          <a:p>
            <a:pPr marL="457189" lvl="2"/>
            <a:r>
              <a:rPr lang="hr-BA" dirty="0"/>
              <a:t>Za sadržaj računa odgovara dobavljač, a za sadržaj otkupnog bloka odgovara kupac!</a:t>
            </a:r>
          </a:p>
          <a:p>
            <a:pPr marL="457189" lvl="2"/>
            <a:endParaRPr lang="hr-BA" dirty="0"/>
          </a:p>
          <a:p>
            <a:pPr lvl="2">
              <a:buFont typeface="Wingdings" panose="05000000000000000000" pitchFamily="2" charset="2"/>
              <a:buChar char="Ø"/>
            </a:pPr>
            <a:endParaRPr lang="hr-BA" dirty="0"/>
          </a:p>
        </p:txBody>
      </p:sp>
      <p:pic>
        <p:nvPicPr>
          <p:cNvPr id="6" name="Image" descr="Image">
            <a:extLst>
              <a:ext uri="{FF2B5EF4-FFF2-40B4-BE49-F238E27FC236}">
                <a16:creationId xmlns:a16="http://schemas.microsoft.com/office/drawing/2014/main" id="{1E005303-34FF-4959-85D8-AA304C60D356}"/>
              </a:ext>
            </a:extLst>
          </p:cNvPr>
          <p:cNvPicPr>
            <a:picLocks noChangeAspect="1"/>
          </p:cNvPicPr>
          <p:nvPr/>
        </p:nvPicPr>
        <p:blipFill>
          <a:blip r:embed="rId2"/>
          <a:stretch>
            <a:fillRect/>
          </a:stretch>
        </p:blipFill>
        <p:spPr>
          <a:xfrm>
            <a:off x="6776678" y="1341677"/>
            <a:ext cx="1990804" cy="1638379"/>
          </a:xfrm>
          <a:prstGeom prst="rect">
            <a:avLst/>
          </a:prstGeom>
          <a:ln w="12700">
            <a:miter lim="400000"/>
          </a:ln>
        </p:spPr>
      </p:pic>
      <p:pic>
        <p:nvPicPr>
          <p:cNvPr id="7" name="Picture 6">
            <a:extLst>
              <a:ext uri="{FF2B5EF4-FFF2-40B4-BE49-F238E27FC236}">
                <a16:creationId xmlns:a16="http://schemas.microsoft.com/office/drawing/2014/main" id="{29F0A74F-9AD9-450A-8726-A1641B90BA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4613" y="1227024"/>
            <a:ext cx="1753032" cy="1753032"/>
          </a:xfrm>
          <a:prstGeom prst="rect">
            <a:avLst/>
          </a:prstGeom>
        </p:spPr>
      </p:pic>
    </p:spTree>
    <p:extLst>
      <p:ext uri="{BB962C8B-B14F-4D97-AF65-F5344CB8AC3E}">
        <p14:creationId xmlns:p14="http://schemas.microsoft.com/office/powerpoint/2010/main" val="273600036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additive="base">
                                        <p:cTn id="29"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FA7CE-F525-4CFC-B7BF-E63E5C074F7A}"/>
              </a:ext>
            </a:extLst>
          </p:cNvPr>
          <p:cNvSpPr>
            <a:spLocks noGrp="1"/>
          </p:cNvSpPr>
          <p:nvPr>
            <p:ph type="title"/>
          </p:nvPr>
        </p:nvSpPr>
        <p:spPr/>
        <p:txBody>
          <a:bodyPr>
            <a:noAutofit/>
          </a:bodyPr>
          <a:lstStyle/>
          <a:p>
            <a:r>
              <a:rPr lang="hr-HR" sz="4000" dirty="0"/>
              <a:t>Izdavanje računa</a:t>
            </a:r>
          </a:p>
        </p:txBody>
      </p:sp>
      <p:sp>
        <p:nvSpPr>
          <p:cNvPr id="3" name="Text Placeholder 2">
            <a:extLst>
              <a:ext uri="{FF2B5EF4-FFF2-40B4-BE49-F238E27FC236}">
                <a16:creationId xmlns:a16="http://schemas.microsoft.com/office/drawing/2014/main" id="{225636DC-D558-4D4E-ABD6-81A3F182F9AA}"/>
              </a:ext>
            </a:extLst>
          </p:cNvPr>
          <p:cNvSpPr>
            <a:spLocks noGrp="1"/>
          </p:cNvSpPr>
          <p:nvPr>
            <p:ph type="body" sz="quarter" idx="21"/>
          </p:nvPr>
        </p:nvSpPr>
        <p:spPr>
          <a:xfrm>
            <a:off x="904875" y="2045276"/>
            <a:ext cx="16478250" cy="934780"/>
          </a:xfrm>
        </p:spPr>
        <p:txBody>
          <a:bodyPr/>
          <a:lstStyle/>
          <a:p>
            <a:endParaRPr lang="hr-HR" sz="3600" dirty="0"/>
          </a:p>
        </p:txBody>
      </p:sp>
      <p:sp>
        <p:nvSpPr>
          <p:cNvPr id="4" name="Text Placeholder 3">
            <a:extLst>
              <a:ext uri="{FF2B5EF4-FFF2-40B4-BE49-F238E27FC236}">
                <a16:creationId xmlns:a16="http://schemas.microsoft.com/office/drawing/2014/main" id="{9EB8102E-26A1-4C92-9C96-9DD03A5A6F41}"/>
              </a:ext>
            </a:extLst>
          </p:cNvPr>
          <p:cNvSpPr>
            <a:spLocks noGrp="1"/>
          </p:cNvSpPr>
          <p:nvPr>
            <p:ph type="body" idx="1"/>
          </p:nvPr>
        </p:nvSpPr>
        <p:spPr>
          <a:xfrm>
            <a:off x="904875" y="3303037"/>
            <a:ext cx="16478250" cy="9201479"/>
          </a:xfrm>
        </p:spPr>
        <p:txBody>
          <a:bodyPr>
            <a:normAutofit/>
          </a:bodyPr>
          <a:lstStyle/>
          <a:p>
            <a:pPr marL="457189" lvl="2" algn="just"/>
            <a:r>
              <a:rPr lang="hr-BA" dirty="0"/>
              <a:t>Naknade za (dopuštene)</a:t>
            </a:r>
            <a:r>
              <a:rPr lang="hr-BA" baseline="30000" dirty="0"/>
              <a:t>23</a:t>
            </a:r>
            <a:r>
              <a:rPr lang="hr-BA" dirty="0"/>
              <a:t> usluge kupca prema dobavljaču ne smiju biti izražene na računu dobavljača već za te usluge kupac mora izdati račun dobavljaču !</a:t>
            </a:r>
          </a:p>
          <a:p>
            <a:pPr marL="457189" lvl="2" algn="just"/>
            <a:r>
              <a:rPr lang="hr-BA" dirty="0"/>
              <a:t>Npr. </a:t>
            </a:r>
            <a:r>
              <a:rPr lang="hr-BA" dirty="0" err="1"/>
              <a:t>nakanda</a:t>
            </a:r>
            <a:r>
              <a:rPr lang="hr-BA" dirty="0"/>
              <a:t> za [x]</a:t>
            </a:r>
          </a:p>
          <a:p>
            <a:pPr marL="457189" lvl="2" algn="just"/>
            <a:r>
              <a:rPr lang="hr-BA" dirty="0"/>
              <a:t>Kupac je na računu dužan jasno specificirati svaku pojedinu uslugu za koju se plaća naknada!</a:t>
            </a:r>
            <a:r>
              <a:rPr lang="hr-BA" baseline="30000" dirty="0"/>
              <a:t>24</a:t>
            </a:r>
          </a:p>
          <a:p>
            <a:pPr marL="457189" lvl="2"/>
            <a:endParaRPr lang="hr-BA" dirty="0"/>
          </a:p>
          <a:p>
            <a:pPr marL="914377" lvl="2" indent="0">
              <a:buNone/>
            </a:pPr>
            <a:endParaRPr lang="hr-BA" dirty="0"/>
          </a:p>
        </p:txBody>
      </p:sp>
      <p:pic>
        <p:nvPicPr>
          <p:cNvPr id="6" name="Image" descr="Image">
            <a:extLst>
              <a:ext uri="{FF2B5EF4-FFF2-40B4-BE49-F238E27FC236}">
                <a16:creationId xmlns:a16="http://schemas.microsoft.com/office/drawing/2014/main" id="{1E005303-34FF-4959-85D8-AA304C60D356}"/>
              </a:ext>
            </a:extLst>
          </p:cNvPr>
          <p:cNvPicPr>
            <a:picLocks noChangeAspect="1"/>
          </p:cNvPicPr>
          <p:nvPr/>
        </p:nvPicPr>
        <p:blipFill>
          <a:blip r:embed="rId3"/>
          <a:stretch>
            <a:fillRect/>
          </a:stretch>
        </p:blipFill>
        <p:spPr>
          <a:xfrm>
            <a:off x="6776678" y="1341677"/>
            <a:ext cx="1990804" cy="1638379"/>
          </a:xfrm>
          <a:prstGeom prst="rect">
            <a:avLst/>
          </a:prstGeom>
          <a:ln w="12700">
            <a:miter lim="400000"/>
          </a:ln>
        </p:spPr>
      </p:pic>
      <p:pic>
        <p:nvPicPr>
          <p:cNvPr id="7" name="Picture 6">
            <a:extLst>
              <a:ext uri="{FF2B5EF4-FFF2-40B4-BE49-F238E27FC236}">
                <a16:creationId xmlns:a16="http://schemas.microsoft.com/office/drawing/2014/main" id="{1523AFA3-A1FD-40DE-B762-BBDF2C0AA6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04613" y="1227024"/>
            <a:ext cx="1753032" cy="1753032"/>
          </a:xfrm>
          <a:prstGeom prst="rect">
            <a:avLst/>
          </a:prstGeom>
        </p:spPr>
      </p:pic>
    </p:spTree>
    <p:extLst>
      <p:ext uri="{BB962C8B-B14F-4D97-AF65-F5344CB8AC3E}">
        <p14:creationId xmlns:p14="http://schemas.microsoft.com/office/powerpoint/2010/main" val="280879751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FA7CE-F525-4CFC-B7BF-E63E5C074F7A}"/>
              </a:ext>
            </a:extLst>
          </p:cNvPr>
          <p:cNvSpPr>
            <a:spLocks noGrp="1"/>
          </p:cNvSpPr>
          <p:nvPr>
            <p:ph type="title"/>
          </p:nvPr>
        </p:nvSpPr>
        <p:spPr/>
        <p:txBody>
          <a:bodyPr>
            <a:noAutofit/>
          </a:bodyPr>
          <a:lstStyle/>
          <a:p>
            <a:r>
              <a:rPr lang="hr-HR" sz="4000" dirty="0"/>
              <a:t>Opći uvjeti poslovanja</a:t>
            </a:r>
          </a:p>
        </p:txBody>
      </p:sp>
      <p:sp>
        <p:nvSpPr>
          <p:cNvPr id="3" name="Text Placeholder 2">
            <a:extLst>
              <a:ext uri="{FF2B5EF4-FFF2-40B4-BE49-F238E27FC236}">
                <a16:creationId xmlns:a16="http://schemas.microsoft.com/office/drawing/2014/main" id="{225636DC-D558-4D4E-ABD6-81A3F182F9AA}"/>
              </a:ext>
            </a:extLst>
          </p:cNvPr>
          <p:cNvSpPr>
            <a:spLocks noGrp="1"/>
          </p:cNvSpPr>
          <p:nvPr>
            <p:ph type="body" sz="quarter" idx="21"/>
          </p:nvPr>
        </p:nvSpPr>
        <p:spPr>
          <a:xfrm>
            <a:off x="904875" y="2045276"/>
            <a:ext cx="16478250" cy="934780"/>
          </a:xfrm>
        </p:spPr>
        <p:txBody>
          <a:bodyPr/>
          <a:lstStyle/>
          <a:p>
            <a:endParaRPr lang="hr-HR" sz="3600" dirty="0"/>
          </a:p>
        </p:txBody>
      </p:sp>
      <p:sp>
        <p:nvSpPr>
          <p:cNvPr id="4" name="Text Placeholder 3">
            <a:extLst>
              <a:ext uri="{FF2B5EF4-FFF2-40B4-BE49-F238E27FC236}">
                <a16:creationId xmlns:a16="http://schemas.microsoft.com/office/drawing/2014/main" id="{9EB8102E-26A1-4C92-9C96-9DD03A5A6F41}"/>
              </a:ext>
            </a:extLst>
          </p:cNvPr>
          <p:cNvSpPr>
            <a:spLocks noGrp="1"/>
          </p:cNvSpPr>
          <p:nvPr>
            <p:ph type="body" idx="1"/>
          </p:nvPr>
        </p:nvSpPr>
        <p:spPr>
          <a:xfrm>
            <a:off x="904875" y="3303037"/>
            <a:ext cx="16478250" cy="9201479"/>
          </a:xfrm>
        </p:spPr>
        <p:txBody>
          <a:bodyPr>
            <a:normAutofit/>
          </a:bodyPr>
          <a:lstStyle/>
          <a:p>
            <a:pPr marL="457189" lvl="2"/>
            <a:endParaRPr lang="hr-BA" dirty="0"/>
          </a:p>
          <a:p>
            <a:pPr marL="457189" lvl="2" algn="just"/>
            <a:r>
              <a:rPr lang="hr-BA" dirty="0"/>
              <a:t>Ako kupac ima opće uvjete poslovanja dužan je upozoriti dobavljača na njihovu primjenu i na način njihove objave tj. na prikladan način ih učiniti dostupnima dobavljaču</a:t>
            </a:r>
          </a:p>
          <a:p>
            <a:pPr marL="457189" lvl="2" algn="just"/>
            <a:r>
              <a:rPr lang="hr-BA" dirty="0"/>
              <a:t>Opći uvjeti poslovanja moraju biti jasni i razumljivi</a:t>
            </a:r>
          </a:p>
          <a:p>
            <a:pPr marL="457189" lvl="2" algn="just"/>
            <a:r>
              <a:rPr lang="hr-BA" dirty="0"/>
              <a:t>Ne smiju sadržavati odredbe koje se u smislu Zakona smatraju nepoštenim trgovačkim praksama</a:t>
            </a:r>
          </a:p>
        </p:txBody>
      </p:sp>
      <p:pic>
        <p:nvPicPr>
          <p:cNvPr id="8" name="Image" descr="Image">
            <a:extLst>
              <a:ext uri="{FF2B5EF4-FFF2-40B4-BE49-F238E27FC236}">
                <a16:creationId xmlns:a16="http://schemas.microsoft.com/office/drawing/2014/main" id="{7F87ADA1-3B62-4060-920A-A3D4DC962860}"/>
              </a:ext>
            </a:extLst>
          </p:cNvPr>
          <p:cNvPicPr>
            <a:picLocks noChangeAspect="1"/>
          </p:cNvPicPr>
          <p:nvPr/>
        </p:nvPicPr>
        <p:blipFill>
          <a:blip r:embed="rId2"/>
          <a:stretch>
            <a:fillRect/>
          </a:stretch>
        </p:blipFill>
        <p:spPr>
          <a:xfrm>
            <a:off x="7569680" y="1079503"/>
            <a:ext cx="1353628" cy="1797688"/>
          </a:xfrm>
          <a:prstGeom prst="rect">
            <a:avLst/>
          </a:prstGeom>
          <a:ln w="12700">
            <a:miter lim="400000"/>
          </a:ln>
        </p:spPr>
      </p:pic>
    </p:spTree>
    <p:extLst>
      <p:ext uri="{BB962C8B-B14F-4D97-AF65-F5344CB8AC3E}">
        <p14:creationId xmlns:p14="http://schemas.microsoft.com/office/powerpoint/2010/main" val="412091597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Podnaslov"/>
          <p:cNvSpPr txBox="1">
            <a:spLocks noGrp="1"/>
          </p:cNvSpPr>
          <p:nvPr>
            <p:ph type="body" idx="21"/>
          </p:nvPr>
        </p:nvSpPr>
        <p:spPr>
          <a:xfrm flipV="1">
            <a:off x="8620125" y="4195307"/>
            <a:ext cx="7334250" cy="28704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32500" lnSpcReduction="20000"/>
          </a:bodyPr>
          <a:lstStyle>
            <a:lvl1pPr>
              <a:defRPr b="0">
                <a:latin typeface="Raleway Light"/>
                <a:ea typeface="Raleway Light"/>
                <a:cs typeface="Raleway Light"/>
                <a:sym typeface="Raleway Light"/>
              </a:defRPr>
            </a:lvl1pPr>
          </a:lstStyle>
          <a:p>
            <a:endParaRPr dirty="0"/>
          </a:p>
        </p:txBody>
      </p:sp>
      <p:sp>
        <p:nvSpPr>
          <p:cNvPr id="172" name="Lorem ipsum dolor sit amet, consectetur adipiscing elit, sed do eiusmod tempor incididunt ut labore et dolore magna aliqua. Ut enim ad minim veniam, quis nostrud exercitation ullamco laboris nisi ut aliquip ex ea commodo consequat. Duis aute irure dolor "/>
          <p:cNvSpPr txBox="1">
            <a:spLocks noGrp="1"/>
          </p:cNvSpPr>
          <p:nvPr>
            <p:ph type="body" sz="half" idx="1"/>
          </p:nvPr>
        </p:nvSpPr>
        <p:spPr>
          <a:xfrm>
            <a:off x="8620125" y="4482353"/>
            <a:ext cx="8694614" cy="7315200"/>
          </a:xfrm>
          <a:prstGeom prst="rect">
            <a:avLst/>
          </a:prstGeom>
        </p:spPr>
        <p:txBody>
          <a:bodyPr>
            <a:normAutofit fontScale="85000" lnSpcReduction="10000"/>
          </a:bodyPr>
          <a:lstStyle>
            <a:lvl1pPr marL="0" indent="0" algn="just">
              <a:buSzTx/>
              <a:buNone/>
              <a:defRPr sz="4300"/>
            </a:lvl1pPr>
          </a:lstStyle>
          <a:p>
            <a:pPr marL="571500" indent="-571500">
              <a:buFont typeface="Arial" panose="020B0604020202020204" pitchFamily="34" charset="0"/>
              <a:buChar char="•"/>
            </a:pPr>
            <a:r>
              <a:rPr lang="hr-HR" dirty="0"/>
              <a:t>Ugovori između dobavljača i kupaca sklopljeni prije stupanja na snagu Zakona moraju se uskladiti s njegovim odredbama do </a:t>
            </a:r>
            <a:r>
              <a:rPr lang="hr-HR" b="1" dirty="0"/>
              <a:t>1.3.2022. </a:t>
            </a:r>
          </a:p>
          <a:p>
            <a:pPr marL="571500" indent="-571500">
              <a:buFont typeface="Arial" panose="020B0604020202020204" pitchFamily="34" charset="0"/>
              <a:buChar char="•"/>
            </a:pPr>
            <a:r>
              <a:rPr lang="hr-HR" dirty="0"/>
              <a:t>Kupci na koje se nije primjenjivao Zakon o zabrani nepoštenih trgovačkih praksi u lancu opskrbe hranom (Narodne novine 117/17) moraju do 1.3.2022. sklopiti ugovore sa svojim dobavljačima prehrambenih i/ili poljoprivrednih proizvoda ako u smislu Zakona imaju značajnu pregovaračku snagu (prihod od 15.000.000,00 kn) </a:t>
            </a:r>
          </a:p>
        </p:txBody>
      </p:sp>
      <p:sp>
        <p:nvSpPr>
          <p:cNvPr id="173" name="Sadržaj"/>
          <p:cNvSpPr txBox="1">
            <a:spLocks noGrp="1"/>
          </p:cNvSpPr>
          <p:nvPr>
            <p:ph type="title"/>
          </p:nvPr>
        </p:nvSpPr>
        <p:spPr>
          <a:xfrm>
            <a:off x="8620124" y="2524125"/>
            <a:ext cx="8143875" cy="701085"/>
          </a:xfrm>
          <a:prstGeom prst="rect">
            <a:avLst/>
          </a:prstGeom>
        </p:spPr>
        <p:txBody>
          <a:bodyPr>
            <a:normAutofit fontScale="90000"/>
          </a:bodyPr>
          <a:lstStyle/>
          <a:p>
            <a:r>
              <a:rPr lang="hr-HR" dirty="0"/>
              <a:t>Usklađivanje poslovanja sa Zakonom </a:t>
            </a:r>
            <a:endParaRPr dirty="0"/>
          </a:p>
        </p:txBody>
      </p:sp>
      <p:sp>
        <p:nvSpPr>
          <p:cNvPr id="174" name="Rectangle"/>
          <p:cNvSpPr/>
          <p:nvPr/>
        </p:nvSpPr>
        <p:spPr>
          <a:xfrm>
            <a:off x="503242" y="2091630"/>
            <a:ext cx="7334251" cy="9532740"/>
          </a:xfrm>
          <a:prstGeom prst="rect">
            <a:avLst/>
          </a:prstGeom>
          <a:solidFill>
            <a:srgbClr val="008599"/>
          </a:solidFill>
          <a:ln w="12700">
            <a:miter lim="400000"/>
          </a:ln>
        </p:spPr>
        <p:txBody>
          <a:bodyPr lIns="38100" tIns="38100" rIns="38100" bIns="38100" anchor="ctr"/>
          <a:lstStyle/>
          <a:p>
            <a:pPr algn="ctr" defTabSz="619125">
              <a:defRPr sz="3200" b="0">
                <a:latin typeface="Helvetica Neue Medium"/>
                <a:ea typeface="Helvetica Neue Medium"/>
                <a:cs typeface="Helvetica Neue Medium"/>
                <a:sym typeface="Helvetica Neue Medium"/>
              </a:defRPr>
            </a:pPr>
            <a:endParaRPr sz="2400" dirty="0"/>
          </a:p>
        </p:txBody>
      </p:sp>
      <p:pic>
        <p:nvPicPr>
          <p:cNvPr id="175" name="Image" descr="Image"/>
          <p:cNvPicPr>
            <a:picLocks noChangeAspect="1"/>
          </p:cNvPicPr>
          <p:nvPr/>
        </p:nvPicPr>
        <p:blipFill>
          <a:blip r:embed="rId2"/>
          <a:stretch>
            <a:fillRect/>
          </a:stretch>
        </p:blipFill>
        <p:spPr>
          <a:xfrm>
            <a:off x="2945308" y="3035834"/>
            <a:ext cx="2306687" cy="2310332"/>
          </a:xfrm>
          <a:prstGeom prst="rect">
            <a:avLst/>
          </a:prstGeom>
          <a:ln w="12700">
            <a:miter lim="400000"/>
          </a:ln>
        </p:spPr>
      </p:pic>
      <p:sp>
        <p:nvSpPr>
          <p:cNvPr id="176"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a:xfrm>
            <a:off x="1049425" y="6279101"/>
            <a:ext cx="6098456" cy="4799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normAutofit/>
          </a:bodyPr>
          <a:lstStyle>
            <a:lvl1pPr algn="just">
              <a:lnSpc>
                <a:spcPct val="90000"/>
              </a:lnSpc>
              <a:spcBef>
                <a:spcPts val="4500"/>
              </a:spcBef>
              <a:defRPr sz="3500" b="0">
                <a:latin typeface="Raleway Light"/>
                <a:ea typeface="Raleway Light"/>
                <a:cs typeface="Raleway Light"/>
                <a:sym typeface="Raleway Light"/>
              </a:defRPr>
            </a:lvl1pPr>
          </a:lstStyle>
          <a:p>
            <a:endParaRPr lang="hr-HR" sz="2625" dirty="0"/>
          </a:p>
          <a:p>
            <a:r>
              <a:rPr lang="hr-HR" sz="2625" dirty="0"/>
              <a:t>Rok za usklađivanje je 1. ožujka 2022.</a:t>
            </a:r>
          </a:p>
        </p:txBody>
      </p:sp>
      <p:pic>
        <p:nvPicPr>
          <p:cNvPr id="8" name="Image" descr="Image">
            <a:extLst>
              <a:ext uri="{FF2B5EF4-FFF2-40B4-BE49-F238E27FC236}">
                <a16:creationId xmlns:a16="http://schemas.microsoft.com/office/drawing/2014/main" id="{EA87CBC2-24EA-4EBB-9982-34AE295F7690}"/>
              </a:ext>
            </a:extLst>
          </p:cNvPr>
          <p:cNvPicPr>
            <a:picLocks noChangeAspect="1"/>
          </p:cNvPicPr>
          <p:nvPr/>
        </p:nvPicPr>
        <p:blipFill>
          <a:blip r:embed="rId3"/>
          <a:stretch>
            <a:fillRect/>
          </a:stretch>
        </p:blipFill>
        <p:spPr>
          <a:xfrm>
            <a:off x="17619069" y="4886497"/>
            <a:ext cx="474812" cy="1756564"/>
          </a:xfrm>
          <a:prstGeom prst="rect">
            <a:avLst/>
          </a:prstGeom>
          <a:ln w="12700">
            <a:miter lim="400000"/>
          </a:ln>
        </p:spPr>
      </p:pic>
      <p:pic>
        <p:nvPicPr>
          <p:cNvPr id="3" name="Picture 2">
            <a:extLst>
              <a:ext uri="{FF2B5EF4-FFF2-40B4-BE49-F238E27FC236}">
                <a16:creationId xmlns:a16="http://schemas.microsoft.com/office/drawing/2014/main" id="{D8ABF352-1EF9-427E-A3AD-23F46BF32E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4176" y="5379845"/>
            <a:ext cx="1798511" cy="1798511"/>
          </a:xfrm>
          <a:prstGeom prst="rect">
            <a:avLst/>
          </a:prstGeom>
        </p:spPr>
      </p:pic>
    </p:spTree>
    <p:extLst>
      <p:ext uri="{BB962C8B-B14F-4D97-AF65-F5344CB8AC3E}">
        <p14:creationId xmlns:p14="http://schemas.microsoft.com/office/powerpoint/2010/main" val="1379098002"/>
      </p:ext>
    </p:extLst>
  </p:cSld>
  <p:clrMapOvr>
    <a:masterClrMapping/>
  </p:clrMapOvr>
  <p:transition spd="med">
    <p:push dir="u"/>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500"/>
                                        <p:tgtEl>
                                          <p:spTgt spid="17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72">
                                            <p:txEl>
                                              <p:pRg st="0" end="0"/>
                                            </p:txEl>
                                          </p:spTgt>
                                        </p:tgtEl>
                                        <p:attrNameLst>
                                          <p:attrName>style.visibility</p:attrName>
                                        </p:attrNameLst>
                                      </p:cBhvr>
                                      <p:to>
                                        <p:strVal val="visible"/>
                                      </p:to>
                                    </p:set>
                                    <p:anim calcmode="lin" valueType="num">
                                      <p:cBhvr additive="base">
                                        <p:cTn id="12" dur="500" fill="hold"/>
                                        <p:tgtEl>
                                          <p:spTgt spid="172">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7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72">
                                            <p:txEl>
                                              <p:pRg st="1" end="1"/>
                                            </p:txEl>
                                          </p:spTgt>
                                        </p:tgtEl>
                                        <p:attrNameLst>
                                          <p:attrName>style.visibility</p:attrName>
                                        </p:attrNameLst>
                                      </p:cBhvr>
                                      <p:to>
                                        <p:strVal val="visible"/>
                                      </p:to>
                                    </p:set>
                                    <p:anim calcmode="lin" valueType="num">
                                      <p:cBhvr additive="base">
                                        <p:cTn id="18" dur="500" fill="hold"/>
                                        <p:tgtEl>
                                          <p:spTgt spid="172">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17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Naslov poglavlja/sekcije"/>
          <p:cNvSpPr txBox="1">
            <a:spLocks noGrp="1"/>
          </p:cNvSpPr>
          <p:nvPr>
            <p:ph type="title"/>
          </p:nvPr>
        </p:nvSpPr>
        <p:spPr>
          <a:xfrm>
            <a:off x="904873" y="2079812"/>
            <a:ext cx="16478253" cy="4966447"/>
          </a:xfrm>
          <a:prstGeom prst="rect">
            <a:avLst/>
          </a:prstGeom>
        </p:spPr>
        <p:txBody>
          <a:bodyPr/>
          <a:lstStyle/>
          <a:p>
            <a:pPr algn="just"/>
            <a:r>
              <a:rPr lang="en-GB" dirty="0"/>
              <a:t>4</a:t>
            </a:r>
            <a:r>
              <a:rPr lang="hr-HR" dirty="0"/>
              <a:t>.	Tko je nadležan za provedbu Zakona i koje su kazne u slučaju kršenja Zakona?</a:t>
            </a:r>
          </a:p>
        </p:txBody>
      </p:sp>
    </p:spTree>
    <p:extLst>
      <p:ext uri="{BB962C8B-B14F-4D97-AF65-F5344CB8AC3E}">
        <p14:creationId xmlns:p14="http://schemas.microsoft.com/office/powerpoint/2010/main" val="3559513641"/>
      </p:ext>
    </p:extLst>
  </p:cSld>
  <p:clrMapOvr>
    <a:masterClrMapping/>
  </p:clrMapOvr>
  <p:transition spd="med">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26358-F5EB-4E4E-9483-0372BBF07BCA}"/>
              </a:ext>
            </a:extLst>
          </p:cNvPr>
          <p:cNvSpPr>
            <a:spLocks noGrp="1"/>
          </p:cNvSpPr>
          <p:nvPr>
            <p:ph type="title"/>
          </p:nvPr>
        </p:nvSpPr>
        <p:spPr/>
        <p:txBody>
          <a:bodyPr>
            <a:noAutofit/>
          </a:bodyPr>
          <a:lstStyle/>
          <a:p>
            <a:r>
              <a:rPr lang="hr-HR" sz="4000" dirty="0"/>
              <a:t>Agencija za tržišno natjecanje („Agencija” ili „AZTN”)</a:t>
            </a:r>
          </a:p>
        </p:txBody>
      </p:sp>
      <p:sp>
        <p:nvSpPr>
          <p:cNvPr id="4" name="Text Placeholder 3">
            <a:extLst>
              <a:ext uri="{FF2B5EF4-FFF2-40B4-BE49-F238E27FC236}">
                <a16:creationId xmlns:a16="http://schemas.microsoft.com/office/drawing/2014/main" id="{F3F6A9CC-6896-48D7-99CD-15F639294868}"/>
              </a:ext>
            </a:extLst>
          </p:cNvPr>
          <p:cNvSpPr>
            <a:spLocks noGrp="1"/>
          </p:cNvSpPr>
          <p:nvPr>
            <p:ph type="body" idx="1"/>
          </p:nvPr>
        </p:nvSpPr>
        <p:spPr>
          <a:xfrm>
            <a:off x="904875" y="3307742"/>
            <a:ext cx="16478250" cy="9275269"/>
          </a:xfrm>
        </p:spPr>
        <p:txBody>
          <a:bodyPr/>
          <a:lstStyle/>
          <a:p>
            <a:endParaRPr lang="hr-BA" dirty="0"/>
          </a:p>
          <a:p>
            <a:pPr algn="just"/>
            <a:r>
              <a:rPr lang="hr-BA" dirty="0"/>
              <a:t>Agencija je ovlaštena </a:t>
            </a:r>
            <a:r>
              <a:rPr lang="hr-BA" b="1" dirty="0"/>
              <a:t>prikupljati podatke </a:t>
            </a:r>
            <a:r>
              <a:rPr lang="hr-BA" dirty="0"/>
              <a:t>u vezi s postupcima u okviru ovog Zakona</a:t>
            </a:r>
            <a:r>
              <a:rPr lang="hr-BA" baseline="30000" dirty="0"/>
              <a:t>25</a:t>
            </a:r>
          </a:p>
          <a:p>
            <a:pPr algn="just"/>
            <a:r>
              <a:rPr lang="en-GB" dirty="0"/>
              <a:t>R</a:t>
            </a:r>
            <a:r>
              <a:rPr lang="hr-BA" dirty="0" err="1"/>
              <a:t>azmatra</a:t>
            </a:r>
            <a:r>
              <a:rPr lang="hr-BA" dirty="0"/>
              <a:t> prijedlog stranke ili predstavke (i druge obavijesti koje upućuju na potrebu zaštite javnog interesa) od </a:t>
            </a:r>
            <a:r>
              <a:rPr lang="hr-BA" b="1" dirty="0"/>
              <a:t>fizičkih i pravnih osoba </a:t>
            </a:r>
            <a:r>
              <a:rPr lang="hr-BA" dirty="0"/>
              <a:t>u svezi s možebitnim kršenjem ovog Zakona, uključujući i anonimne predstavke</a:t>
            </a:r>
          </a:p>
          <a:p>
            <a:pPr algn="just"/>
            <a:r>
              <a:rPr lang="en-GB" dirty="0"/>
              <a:t>P</a:t>
            </a:r>
            <a:r>
              <a:rPr lang="hr-BA" dirty="0" err="1"/>
              <a:t>odnositelj</a:t>
            </a:r>
            <a:r>
              <a:rPr lang="hr-BA" dirty="0"/>
              <a:t> predstavke može zatražiti da </a:t>
            </a:r>
            <a:r>
              <a:rPr lang="hr-BA" b="1" dirty="0"/>
              <a:t>njegov identitet ostane povjerljiv odnosno zaštićen </a:t>
            </a:r>
            <a:r>
              <a:rPr lang="hr-BA" dirty="0"/>
              <a:t>(zbog straha od komercijalne ili druge odmazde)</a:t>
            </a:r>
          </a:p>
          <a:p>
            <a:endParaRPr lang="hr-BA" dirty="0"/>
          </a:p>
        </p:txBody>
      </p:sp>
      <p:sp>
        <p:nvSpPr>
          <p:cNvPr id="6" name="Text Placeholder 5">
            <a:extLst>
              <a:ext uri="{FF2B5EF4-FFF2-40B4-BE49-F238E27FC236}">
                <a16:creationId xmlns:a16="http://schemas.microsoft.com/office/drawing/2014/main" id="{91EEC347-1669-4F25-B6AD-B152B701E482}"/>
              </a:ext>
            </a:extLst>
          </p:cNvPr>
          <p:cNvSpPr>
            <a:spLocks noGrp="1"/>
          </p:cNvSpPr>
          <p:nvPr>
            <p:ph type="body" sz="quarter" idx="21"/>
          </p:nvPr>
        </p:nvSpPr>
        <p:spPr/>
        <p:txBody>
          <a:bodyPr/>
          <a:lstStyle/>
          <a:p>
            <a:r>
              <a:rPr lang="hr-HR" dirty="0"/>
              <a:t>Ovlaštenja Agencije	</a:t>
            </a:r>
          </a:p>
        </p:txBody>
      </p:sp>
    </p:spTree>
    <p:extLst>
      <p:ext uri="{BB962C8B-B14F-4D97-AF65-F5344CB8AC3E}">
        <p14:creationId xmlns:p14="http://schemas.microsoft.com/office/powerpoint/2010/main" val="27725673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26358-F5EB-4E4E-9483-0372BBF07BCA}"/>
              </a:ext>
            </a:extLst>
          </p:cNvPr>
          <p:cNvSpPr>
            <a:spLocks noGrp="1"/>
          </p:cNvSpPr>
          <p:nvPr>
            <p:ph type="title"/>
          </p:nvPr>
        </p:nvSpPr>
        <p:spPr/>
        <p:txBody>
          <a:bodyPr>
            <a:noAutofit/>
          </a:bodyPr>
          <a:lstStyle/>
          <a:p>
            <a:r>
              <a:rPr lang="hr-HR" sz="4000" dirty="0"/>
              <a:t>Agencija za tržišno natjecanje („Agencija” ili „AZTN”)</a:t>
            </a:r>
          </a:p>
        </p:txBody>
      </p:sp>
      <p:sp>
        <p:nvSpPr>
          <p:cNvPr id="4" name="Text Placeholder 3">
            <a:extLst>
              <a:ext uri="{FF2B5EF4-FFF2-40B4-BE49-F238E27FC236}">
                <a16:creationId xmlns:a16="http://schemas.microsoft.com/office/drawing/2014/main" id="{F3F6A9CC-6896-48D7-99CD-15F639294868}"/>
              </a:ext>
            </a:extLst>
          </p:cNvPr>
          <p:cNvSpPr>
            <a:spLocks noGrp="1"/>
          </p:cNvSpPr>
          <p:nvPr>
            <p:ph type="body" idx="1"/>
          </p:nvPr>
        </p:nvSpPr>
        <p:spPr>
          <a:xfrm>
            <a:off x="904875" y="3307742"/>
            <a:ext cx="16478250" cy="9275269"/>
          </a:xfrm>
        </p:spPr>
        <p:txBody>
          <a:bodyPr/>
          <a:lstStyle/>
          <a:p>
            <a:endParaRPr lang="hr-BA" dirty="0"/>
          </a:p>
          <a:p>
            <a:pPr algn="just"/>
            <a:r>
              <a:rPr lang="en-GB" b="1" dirty="0"/>
              <a:t>P</a:t>
            </a:r>
            <a:r>
              <a:rPr lang="hr-BA" b="1" dirty="0" err="1"/>
              <a:t>rovoditi</a:t>
            </a:r>
            <a:r>
              <a:rPr lang="hr-BA" b="1" dirty="0"/>
              <a:t> nenajavljene kontrole</a:t>
            </a:r>
            <a:r>
              <a:rPr lang="hr-BA" b="1" baseline="30000" dirty="0"/>
              <a:t>26</a:t>
            </a:r>
            <a:r>
              <a:rPr lang="hr-BA" b="1" dirty="0"/>
              <a:t> </a:t>
            </a:r>
            <a:r>
              <a:rPr lang="hr-BA" dirty="0"/>
              <a:t>u poslovnim prostorima kupca u slučaju postojanja indicija koje upućuju na nepoštenu trgovačku praksu</a:t>
            </a:r>
          </a:p>
          <a:p>
            <a:pPr algn="just"/>
            <a:r>
              <a:rPr lang="en-GB" dirty="0"/>
              <a:t>P</a:t>
            </a:r>
            <a:r>
              <a:rPr lang="hr-BA" dirty="0" err="1"/>
              <a:t>rovoditi</a:t>
            </a:r>
            <a:r>
              <a:rPr lang="hr-BA" dirty="0"/>
              <a:t> upravni postupak radi utvrđenja postojanja povrede Zakona</a:t>
            </a:r>
          </a:p>
          <a:p>
            <a:pPr algn="just"/>
            <a:r>
              <a:rPr lang="hr-BA" dirty="0"/>
              <a:t>U upravom postupku Agencija :</a:t>
            </a:r>
          </a:p>
          <a:p>
            <a:pPr lvl="2" algn="just">
              <a:buFont typeface="Wingdings" panose="05000000000000000000" pitchFamily="2" charset="2"/>
              <a:buChar char="Ø"/>
            </a:pPr>
            <a:r>
              <a:rPr lang="hr-BA" dirty="0"/>
              <a:t>utvrđuje iskorištavanje značajne pregovaračke snage kupca u odnosu na njegove dobavljače nametanjem nepoštenih trgovačkih praksi</a:t>
            </a:r>
          </a:p>
          <a:p>
            <a:pPr lvl="2" algn="just">
              <a:buFont typeface="Wingdings" panose="05000000000000000000" pitchFamily="2" charset="2"/>
              <a:buChar char="Ø"/>
            </a:pPr>
            <a:r>
              <a:rPr lang="hr-BA" dirty="0"/>
              <a:t>zabranjuje svako takvo daljnje postupanje</a:t>
            </a:r>
          </a:p>
          <a:p>
            <a:pPr lvl="2" algn="just">
              <a:buFont typeface="Wingdings" panose="05000000000000000000" pitchFamily="2" charset="2"/>
              <a:buChar char="Ø"/>
            </a:pPr>
            <a:r>
              <a:rPr lang="hr-BA" dirty="0"/>
              <a:t>određuje mjere, uvjete i rokove za otklanjanje takvog postupanja </a:t>
            </a:r>
          </a:p>
          <a:p>
            <a:pPr lvl="2" algn="just">
              <a:buFont typeface="Wingdings" panose="05000000000000000000" pitchFamily="2" charset="2"/>
              <a:buChar char="Ø"/>
            </a:pPr>
            <a:r>
              <a:rPr lang="pl-PL" dirty="0"/>
              <a:t>utvrđuje i izriče propisanu novčanu kaznu</a:t>
            </a:r>
            <a:endParaRPr lang="hr-BA" dirty="0"/>
          </a:p>
        </p:txBody>
      </p:sp>
      <p:sp>
        <p:nvSpPr>
          <p:cNvPr id="6" name="Text Placeholder 5">
            <a:extLst>
              <a:ext uri="{FF2B5EF4-FFF2-40B4-BE49-F238E27FC236}">
                <a16:creationId xmlns:a16="http://schemas.microsoft.com/office/drawing/2014/main" id="{91EEC347-1669-4F25-B6AD-B152B701E482}"/>
              </a:ext>
            </a:extLst>
          </p:cNvPr>
          <p:cNvSpPr>
            <a:spLocks noGrp="1"/>
          </p:cNvSpPr>
          <p:nvPr>
            <p:ph type="body" sz="quarter" idx="21"/>
          </p:nvPr>
        </p:nvSpPr>
        <p:spPr/>
        <p:txBody>
          <a:bodyPr/>
          <a:lstStyle/>
          <a:p>
            <a:r>
              <a:rPr lang="hr-HR" dirty="0"/>
              <a:t>Ovlaštenja Agencije	</a:t>
            </a:r>
          </a:p>
        </p:txBody>
      </p:sp>
    </p:spTree>
    <p:extLst>
      <p:ext uri="{BB962C8B-B14F-4D97-AF65-F5344CB8AC3E}">
        <p14:creationId xmlns:p14="http://schemas.microsoft.com/office/powerpoint/2010/main" val="9459574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 calcmode="lin" valueType="num">
                                      <p:cBhvr additive="base">
                                        <p:cTn id="29"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 calcmode="lin" valueType="num">
                                      <p:cBhvr additive="base">
                                        <p:cTn id="35" dur="500" fill="hold"/>
                                        <p:tgtEl>
                                          <p:spTgt spid="4">
                                            <p:txEl>
                                              <p:pRg st="6" end="6"/>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4">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 calcmode="lin" valueType="num">
                                      <p:cBhvr additive="base">
                                        <p:cTn id="39" dur="500" fill="hold"/>
                                        <p:tgtEl>
                                          <p:spTgt spid="4">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4">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26358-F5EB-4E4E-9483-0372BBF07BCA}"/>
              </a:ext>
            </a:extLst>
          </p:cNvPr>
          <p:cNvSpPr>
            <a:spLocks noGrp="1"/>
          </p:cNvSpPr>
          <p:nvPr>
            <p:ph type="title"/>
          </p:nvPr>
        </p:nvSpPr>
        <p:spPr/>
        <p:txBody>
          <a:bodyPr>
            <a:noAutofit/>
          </a:bodyPr>
          <a:lstStyle/>
          <a:p>
            <a:r>
              <a:rPr lang="hr-HR" sz="4000" dirty="0"/>
              <a:t>Agencija za tržišno natjecanje („Agencija” ili „AZTN”)</a:t>
            </a:r>
          </a:p>
        </p:txBody>
      </p:sp>
      <p:sp>
        <p:nvSpPr>
          <p:cNvPr id="4" name="Text Placeholder 3">
            <a:extLst>
              <a:ext uri="{FF2B5EF4-FFF2-40B4-BE49-F238E27FC236}">
                <a16:creationId xmlns:a16="http://schemas.microsoft.com/office/drawing/2014/main" id="{F3F6A9CC-6896-48D7-99CD-15F639294868}"/>
              </a:ext>
            </a:extLst>
          </p:cNvPr>
          <p:cNvSpPr>
            <a:spLocks noGrp="1"/>
          </p:cNvSpPr>
          <p:nvPr>
            <p:ph type="body" idx="1"/>
          </p:nvPr>
        </p:nvSpPr>
        <p:spPr>
          <a:xfrm>
            <a:off x="904875" y="3307742"/>
            <a:ext cx="16478250" cy="9275269"/>
          </a:xfrm>
        </p:spPr>
        <p:txBody>
          <a:bodyPr/>
          <a:lstStyle/>
          <a:p>
            <a:endParaRPr lang="hr-BA" dirty="0"/>
          </a:p>
          <a:p>
            <a:pPr algn="just"/>
            <a:r>
              <a:rPr lang="hr-BA" dirty="0"/>
              <a:t>U upravnom postupku Agencija odlučuje rješenjem protiv kojeg nije dopuštena žalba, </a:t>
            </a:r>
            <a:r>
              <a:rPr lang="hr-BA" b="1" dirty="0"/>
              <a:t>ali se može pokrenuti upravni spor</a:t>
            </a:r>
          </a:p>
          <a:p>
            <a:pPr algn="just"/>
            <a:r>
              <a:rPr lang="hr-BA" dirty="0"/>
              <a:t>Upravni spor tj. tužba upravnom sudu ne zadržava izvršenje rješenja, osim u dijelu koji se odnosi na izrečenu novčanu kaznu</a:t>
            </a:r>
          </a:p>
        </p:txBody>
      </p:sp>
      <p:sp>
        <p:nvSpPr>
          <p:cNvPr id="6" name="Text Placeholder 5">
            <a:extLst>
              <a:ext uri="{FF2B5EF4-FFF2-40B4-BE49-F238E27FC236}">
                <a16:creationId xmlns:a16="http://schemas.microsoft.com/office/drawing/2014/main" id="{91EEC347-1669-4F25-B6AD-B152B701E482}"/>
              </a:ext>
            </a:extLst>
          </p:cNvPr>
          <p:cNvSpPr>
            <a:spLocks noGrp="1"/>
          </p:cNvSpPr>
          <p:nvPr>
            <p:ph type="body" sz="quarter" idx="21"/>
          </p:nvPr>
        </p:nvSpPr>
        <p:spPr/>
        <p:txBody>
          <a:bodyPr/>
          <a:lstStyle/>
          <a:p>
            <a:r>
              <a:rPr lang="hr-HR" dirty="0"/>
              <a:t>Rješenja Agencije	</a:t>
            </a:r>
          </a:p>
        </p:txBody>
      </p:sp>
    </p:spTree>
    <p:extLst>
      <p:ext uri="{BB962C8B-B14F-4D97-AF65-F5344CB8AC3E}">
        <p14:creationId xmlns:p14="http://schemas.microsoft.com/office/powerpoint/2010/main" val="40119643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26358-F5EB-4E4E-9483-0372BBF07BCA}"/>
              </a:ext>
            </a:extLst>
          </p:cNvPr>
          <p:cNvSpPr>
            <a:spLocks noGrp="1"/>
          </p:cNvSpPr>
          <p:nvPr>
            <p:ph type="title"/>
          </p:nvPr>
        </p:nvSpPr>
        <p:spPr/>
        <p:txBody>
          <a:bodyPr>
            <a:noAutofit/>
          </a:bodyPr>
          <a:lstStyle/>
          <a:p>
            <a:r>
              <a:rPr lang="hr-HR" sz="4000" dirty="0"/>
              <a:t>Agencija za tržišno natjecanje („Agencija” ili „AZTN”)</a:t>
            </a:r>
          </a:p>
        </p:txBody>
      </p:sp>
      <p:sp>
        <p:nvSpPr>
          <p:cNvPr id="4" name="Text Placeholder 3">
            <a:extLst>
              <a:ext uri="{FF2B5EF4-FFF2-40B4-BE49-F238E27FC236}">
                <a16:creationId xmlns:a16="http://schemas.microsoft.com/office/drawing/2014/main" id="{F3F6A9CC-6896-48D7-99CD-15F639294868}"/>
              </a:ext>
            </a:extLst>
          </p:cNvPr>
          <p:cNvSpPr>
            <a:spLocks noGrp="1"/>
          </p:cNvSpPr>
          <p:nvPr>
            <p:ph type="body" idx="1"/>
          </p:nvPr>
        </p:nvSpPr>
        <p:spPr>
          <a:xfrm>
            <a:off x="904875" y="3307742"/>
            <a:ext cx="16478250" cy="9275269"/>
          </a:xfrm>
        </p:spPr>
        <p:txBody>
          <a:bodyPr/>
          <a:lstStyle/>
          <a:p>
            <a:pPr algn="just"/>
            <a:r>
              <a:rPr lang="hr-BA" dirty="0"/>
              <a:t>Agencija može izreći novčane kazne:</a:t>
            </a:r>
          </a:p>
          <a:p>
            <a:pPr algn="just">
              <a:buFont typeface="Wingdings" panose="05000000000000000000" pitchFamily="2" charset="2"/>
              <a:buChar char="Ø"/>
            </a:pPr>
            <a:r>
              <a:rPr lang="hr-BA" dirty="0"/>
              <a:t>u iznosu do najviše </a:t>
            </a:r>
            <a:r>
              <a:rPr lang="hr-BA" b="1" dirty="0"/>
              <a:t>5.000,000 kuna za pravnu osobu </a:t>
            </a:r>
            <a:r>
              <a:rPr lang="hr-BA" dirty="0"/>
              <a:t>odnosno do najviše </a:t>
            </a:r>
            <a:r>
              <a:rPr lang="hr-BA" b="1" dirty="0"/>
              <a:t>2.500.000 kuna za fizičku osobu </a:t>
            </a:r>
            <a:r>
              <a:rPr lang="hr-BA" dirty="0"/>
              <a:t>- za </a:t>
            </a:r>
            <a:r>
              <a:rPr lang="hr-BA" b="1" dirty="0"/>
              <a:t>teške</a:t>
            </a:r>
            <a:r>
              <a:rPr lang="hr-BA" dirty="0"/>
              <a:t> povrede Zakona </a:t>
            </a:r>
          </a:p>
          <a:p>
            <a:pPr algn="just">
              <a:buFont typeface="Wingdings" panose="05000000000000000000" pitchFamily="2" charset="2"/>
              <a:buChar char="Ø"/>
            </a:pPr>
            <a:r>
              <a:rPr lang="hr-BA" dirty="0"/>
              <a:t>u iznosu do najviše </a:t>
            </a:r>
            <a:r>
              <a:rPr lang="hr-BA" b="1" dirty="0"/>
              <a:t>1.000,000 kuna za pravnu osobu </a:t>
            </a:r>
            <a:r>
              <a:rPr lang="hr-BA" dirty="0"/>
              <a:t>odnosno do najviše </a:t>
            </a:r>
            <a:r>
              <a:rPr lang="hr-BA" b="1" dirty="0"/>
              <a:t>500.000 kuna za fizičku osobu </a:t>
            </a:r>
            <a:r>
              <a:rPr lang="hr-BA" dirty="0"/>
              <a:t>- za </a:t>
            </a:r>
            <a:r>
              <a:rPr lang="hr-BA" b="1" dirty="0"/>
              <a:t>lakšu</a:t>
            </a:r>
            <a:r>
              <a:rPr lang="hr-BA" dirty="0"/>
              <a:t> povredu Zakona </a:t>
            </a:r>
          </a:p>
          <a:p>
            <a:pPr algn="just">
              <a:buFont typeface="Wingdings" panose="05000000000000000000" pitchFamily="2" charset="2"/>
              <a:buChar char="Ø"/>
            </a:pPr>
            <a:r>
              <a:rPr lang="hr-BA" dirty="0"/>
              <a:t>u iznosu do najviše 100,000 kuna za pravnu osobu odnosno do najviše 25.000 kuna za fizičku osobu koja nema položaj stranke u postupku, a koja </a:t>
            </a:r>
            <a:r>
              <a:rPr lang="hr-BA" b="1" dirty="0"/>
              <a:t>ne postupi po zahtjevu </a:t>
            </a:r>
            <a:r>
              <a:rPr lang="hr-BA" dirty="0"/>
              <a:t>Agencije</a:t>
            </a:r>
          </a:p>
          <a:p>
            <a:pPr algn="just"/>
            <a:r>
              <a:rPr lang="hr-BA" dirty="0"/>
              <a:t>Pri izricanju novčane kazne, Agencija uzima u obzir težinu povrede, opseg povrede, vrijeme trajanja povrede i posljedice te povrede za dobavljače</a:t>
            </a:r>
          </a:p>
          <a:p>
            <a:pPr algn="just"/>
            <a:r>
              <a:rPr lang="hr-BA" dirty="0"/>
              <a:t>Utvrđeni iznos novčane kazne se smanjuje ili povećava ovisno o utvrđenim olakotnim i/ili otegotnim okolnostima</a:t>
            </a:r>
            <a:r>
              <a:rPr lang="hr-BA" baseline="30000" dirty="0"/>
              <a:t>27</a:t>
            </a:r>
            <a:r>
              <a:rPr lang="hr-BA" dirty="0"/>
              <a:t> </a:t>
            </a:r>
          </a:p>
        </p:txBody>
      </p:sp>
      <p:sp>
        <p:nvSpPr>
          <p:cNvPr id="6" name="Text Placeholder 5">
            <a:extLst>
              <a:ext uri="{FF2B5EF4-FFF2-40B4-BE49-F238E27FC236}">
                <a16:creationId xmlns:a16="http://schemas.microsoft.com/office/drawing/2014/main" id="{91EEC347-1669-4F25-B6AD-B152B701E482}"/>
              </a:ext>
            </a:extLst>
          </p:cNvPr>
          <p:cNvSpPr>
            <a:spLocks noGrp="1"/>
          </p:cNvSpPr>
          <p:nvPr>
            <p:ph type="body" sz="quarter" idx="21"/>
          </p:nvPr>
        </p:nvSpPr>
        <p:spPr>
          <a:xfrm>
            <a:off x="904875" y="2361312"/>
            <a:ext cx="16478250" cy="934780"/>
          </a:xfrm>
        </p:spPr>
        <p:txBody>
          <a:bodyPr/>
          <a:lstStyle/>
          <a:p>
            <a:r>
              <a:rPr lang="hr-HR" dirty="0"/>
              <a:t>Novčane kazne koje može izreći Agencija	</a:t>
            </a:r>
          </a:p>
        </p:txBody>
      </p:sp>
      <p:pic>
        <p:nvPicPr>
          <p:cNvPr id="5" name="Picture 4">
            <a:extLst>
              <a:ext uri="{FF2B5EF4-FFF2-40B4-BE49-F238E27FC236}">
                <a16:creationId xmlns:a16="http://schemas.microsoft.com/office/drawing/2014/main" id="{F6B7D5DB-7653-43BC-91D2-9E818D7A39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39717" y="2375565"/>
            <a:ext cx="1864354" cy="1864354"/>
          </a:xfrm>
          <a:prstGeom prst="rect">
            <a:avLst/>
          </a:prstGeom>
        </p:spPr>
      </p:pic>
    </p:spTree>
    <p:extLst>
      <p:ext uri="{BB962C8B-B14F-4D97-AF65-F5344CB8AC3E}">
        <p14:creationId xmlns:p14="http://schemas.microsoft.com/office/powerpoint/2010/main" val="23034971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additive="base">
                                        <p:cTn id="21"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additive="base">
                                        <p:cTn id="27"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 calcmode="lin" valueType="num">
                                      <p:cBhvr additive="base">
                                        <p:cTn id="33"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26358-F5EB-4E4E-9483-0372BBF07BCA}"/>
              </a:ext>
            </a:extLst>
          </p:cNvPr>
          <p:cNvSpPr>
            <a:spLocks noGrp="1"/>
          </p:cNvSpPr>
          <p:nvPr>
            <p:ph type="title"/>
          </p:nvPr>
        </p:nvSpPr>
        <p:spPr/>
        <p:txBody>
          <a:bodyPr>
            <a:noAutofit/>
          </a:bodyPr>
          <a:lstStyle/>
          <a:p>
            <a:r>
              <a:rPr lang="hr-HR" sz="4000" dirty="0"/>
              <a:t>Agencija za tržišno natjecanje („Agencija” ili „AZTN”)</a:t>
            </a:r>
          </a:p>
        </p:txBody>
      </p:sp>
      <p:sp>
        <p:nvSpPr>
          <p:cNvPr id="4" name="Text Placeholder 3">
            <a:extLst>
              <a:ext uri="{FF2B5EF4-FFF2-40B4-BE49-F238E27FC236}">
                <a16:creationId xmlns:a16="http://schemas.microsoft.com/office/drawing/2014/main" id="{F3F6A9CC-6896-48D7-99CD-15F639294868}"/>
              </a:ext>
            </a:extLst>
          </p:cNvPr>
          <p:cNvSpPr>
            <a:spLocks noGrp="1"/>
          </p:cNvSpPr>
          <p:nvPr>
            <p:ph type="body" idx="1"/>
          </p:nvPr>
        </p:nvSpPr>
        <p:spPr>
          <a:xfrm>
            <a:off x="904875" y="3307742"/>
            <a:ext cx="16478250" cy="9275269"/>
          </a:xfrm>
        </p:spPr>
        <p:txBody>
          <a:bodyPr/>
          <a:lstStyle/>
          <a:p>
            <a:pPr algn="just"/>
            <a:r>
              <a:rPr lang="hr-BA" dirty="0"/>
              <a:t>Postupak utvrđivanja povrede ovoga Zakona i utvrđivanja i izricanja novčane kazne zbog počinjenja te povrede ne može biti pokrenut kada istekne rok od </a:t>
            </a:r>
            <a:r>
              <a:rPr lang="hr-BA" b="1" dirty="0"/>
              <a:t>5 godina </a:t>
            </a:r>
            <a:r>
              <a:rPr lang="hr-BA" dirty="0"/>
              <a:t>od dana počinjenja povrede – relativna zastara</a:t>
            </a:r>
            <a:r>
              <a:rPr lang="hr-BA" baseline="30000" dirty="0"/>
              <a:t>28</a:t>
            </a:r>
          </a:p>
          <a:p>
            <a:pPr algn="just"/>
            <a:r>
              <a:rPr lang="hr-BA" dirty="0"/>
              <a:t>Postupak ni u kojem slučaju se ne može voditi protekom dvostrukog vremena (</a:t>
            </a:r>
            <a:r>
              <a:rPr lang="hr-BA" b="1" dirty="0"/>
              <a:t>10 godina</a:t>
            </a:r>
            <a:r>
              <a:rPr lang="hr-BA" dirty="0"/>
              <a:t>) za zastaru – apsolutna zastara</a:t>
            </a:r>
          </a:p>
        </p:txBody>
      </p:sp>
      <p:sp>
        <p:nvSpPr>
          <p:cNvPr id="6" name="Text Placeholder 5">
            <a:extLst>
              <a:ext uri="{FF2B5EF4-FFF2-40B4-BE49-F238E27FC236}">
                <a16:creationId xmlns:a16="http://schemas.microsoft.com/office/drawing/2014/main" id="{91EEC347-1669-4F25-B6AD-B152B701E482}"/>
              </a:ext>
            </a:extLst>
          </p:cNvPr>
          <p:cNvSpPr>
            <a:spLocks noGrp="1"/>
          </p:cNvSpPr>
          <p:nvPr>
            <p:ph type="body" sz="quarter" idx="21"/>
          </p:nvPr>
        </p:nvSpPr>
        <p:spPr/>
        <p:txBody>
          <a:bodyPr/>
          <a:lstStyle/>
          <a:p>
            <a:r>
              <a:rPr lang="hr-HR" dirty="0"/>
              <a:t>Zastara upravnog postupka u okviru ovog Zakona</a:t>
            </a:r>
          </a:p>
        </p:txBody>
      </p:sp>
    </p:spTree>
    <p:extLst>
      <p:ext uri="{BB962C8B-B14F-4D97-AF65-F5344CB8AC3E}">
        <p14:creationId xmlns:p14="http://schemas.microsoft.com/office/powerpoint/2010/main" val="130505702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 name="Image" descr="Image"/>
          <p:cNvPicPr>
            <a:picLocks noChangeAspect="1"/>
          </p:cNvPicPr>
          <p:nvPr/>
        </p:nvPicPr>
        <p:blipFill>
          <a:blip r:embed="rId2"/>
          <a:stretch>
            <a:fillRect/>
          </a:stretch>
        </p:blipFill>
        <p:spPr>
          <a:xfrm>
            <a:off x="3245267" y="2269722"/>
            <a:ext cx="5968167" cy="9962965"/>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 name="Image" descr="Image"/>
          <p:cNvPicPr>
            <a:picLocks noChangeAspect="1"/>
          </p:cNvPicPr>
          <p:nvPr/>
        </p:nvPicPr>
        <p:blipFill>
          <a:blip r:embed="rId2"/>
          <a:stretch>
            <a:fillRect/>
          </a:stretch>
        </p:blipFill>
        <p:spPr>
          <a:xfrm>
            <a:off x="3787945" y="-752475"/>
            <a:ext cx="10712110" cy="10287000"/>
          </a:xfrm>
          <a:prstGeom prst="rect">
            <a:avLst/>
          </a:prstGeom>
          <a:ln w="12700">
            <a:miter lim="400000"/>
          </a:ln>
        </p:spPr>
      </p:pic>
      <p:pic>
        <p:nvPicPr>
          <p:cNvPr id="278" name="Image" descr="Image"/>
          <p:cNvPicPr>
            <a:picLocks noChangeAspect="1"/>
          </p:cNvPicPr>
          <p:nvPr/>
        </p:nvPicPr>
        <p:blipFill>
          <a:blip r:embed="rId3"/>
          <a:stretch>
            <a:fillRect/>
          </a:stretch>
        </p:blipFill>
        <p:spPr>
          <a:xfrm>
            <a:off x="2852119" y="1649052"/>
            <a:ext cx="7692861" cy="3864377"/>
          </a:xfrm>
          <a:prstGeom prst="rect">
            <a:avLst/>
          </a:prstGeom>
          <a:ln w="12700">
            <a:miter lim="400000"/>
          </a:ln>
        </p:spPr>
      </p:pic>
      <p:pic>
        <p:nvPicPr>
          <p:cNvPr id="279" name="Image" descr="Image"/>
          <p:cNvPicPr>
            <a:picLocks noChangeAspect="1"/>
          </p:cNvPicPr>
          <p:nvPr/>
        </p:nvPicPr>
        <p:blipFill>
          <a:blip r:embed="rId4"/>
          <a:stretch>
            <a:fillRect/>
          </a:stretch>
        </p:blipFill>
        <p:spPr>
          <a:xfrm>
            <a:off x="10898759" y="9593164"/>
            <a:ext cx="6618387" cy="6618387"/>
          </a:xfrm>
          <a:prstGeom prst="rect">
            <a:avLst/>
          </a:prstGeom>
          <a:ln w="12700">
            <a:miter lim="400000"/>
          </a:ln>
        </p:spPr>
      </p:pic>
      <p:pic>
        <p:nvPicPr>
          <p:cNvPr id="280" name="Image" descr="Image"/>
          <p:cNvPicPr>
            <a:picLocks noChangeAspect="1"/>
          </p:cNvPicPr>
          <p:nvPr/>
        </p:nvPicPr>
        <p:blipFill>
          <a:blip r:embed="rId5"/>
          <a:stretch>
            <a:fillRect/>
          </a:stretch>
        </p:blipFill>
        <p:spPr>
          <a:xfrm>
            <a:off x="15093377" y="5785810"/>
            <a:ext cx="2160147" cy="3211183"/>
          </a:xfrm>
          <a:prstGeom prst="rect">
            <a:avLst/>
          </a:prstGeom>
          <a:ln w="12700">
            <a:miter lim="400000"/>
          </a:ln>
        </p:spPr>
      </p:pic>
      <p:sp>
        <p:nvSpPr>
          <p:cNvPr id="281" name="Hvala!"/>
          <p:cNvSpPr txBox="1">
            <a:spLocks noGrp="1"/>
          </p:cNvSpPr>
          <p:nvPr>
            <p:ph type="title" idx="4294967295"/>
          </p:nvPr>
        </p:nvSpPr>
        <p:spPr>
          <a:xfrm>
            <a:off x="904873" y="5257800"/>
            <a:ext cx="16478253" cy="3486150"/>
          </a:xfrm>
          <a:prstGeom prst="rect">
            <a:avLst/>
          </a:prstGeom>
        </p:spPr>
        <p:txBody>
          <a:bodyPr anchor="ctr"/>
          <a:lstStyle>
            <a:lvl1pPr>
              <a:defRPr sz="11600" spc="-232">
                <a:solidFill>
                  <a:srgbClr val="FFFFFF"/>
                </a:solidFill>
              </a:defRPr>
            </a:lvl1pPr>
          </a:lstStyle>
          <a:p>
            <a:r>
              <a:t>Hvala!</a:t>
            </a:r>
          </a:p>
        </p:txBody>
      </p:sp>
      <p:sp>
        <p:nvSpPr>
          <p:cNvPr id="282" name="Kovačević Prpić Simeunović odvjetničko društvo d.o.o.…"/>
          <p:cNvSpPr txBox="1"/>
          <p:nvPr/>
        </p:nvSpPr>
        <p:spPr>
          <a:xfrm>
            <a:off x="904873" y="8224690"/>
            <a:ext cx="16510371" cy="34861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lstStyle/>
          <a:p>
            <a:pPr defTabSz="342892">
              <a:spcBef>
                <a:spcPts val="1050"/>
              </a:spcBef>
              <a:defRPr sz="3200">
                <a:latin typeface="Raleway"/>
                <a:ea typeface="Raleway"/>
                <a:cs typeface="Raleway"/>
                <a:sym typeface="Raleway"/>
              </a:defRPr>
            </a:pPr>
            <a:r>
              <a:rPr sz="2400"/>
              <a:t>Kovačević Prpić Simeunović odvjetničko društvo d.o.o.</a:t>
            </a:r>
          </a:p>
          <a:p>
            <a:pPr defTabSz="342892">
              <a:spcBef>
                <a:spcPts val="900"/>
              </a:spcBef>
              <a:defRPr sz="3200" b="0">
                <a:latin typeface="Raleway"/>
                <a:ea typeface="Raleway"/>
                <a:cs typeface="Raleway"/>
                <a:sym typeface="Raleway"/>
              </a:defRPr>
            </a:pPr>
            <a:r>
              <a:rPr sz="2400"/>
              <a:t>Trg žrtava fašizma 6</a:t>
            </a:r>
            <a:br>
              <a:rPr sz="2400"/>
            </a:br>
            <a:r>
              <a:rPr sz="2400"/>
              <a:t>10 000 Zagreb</a:t>
            </a:r>
            <a:br>
              <a:rPr sz="2400"/>
            </a:br>
            <a:r>
              <a:rPr sz="2400"/>
              <a:t>Croatia</a:t>
            </a:r>
          </a:p>
          <a:p>
            <a:pPr defTabSz="342892">
              <a:spcBef>
                <a:spcPts val="900"/>
              </a:spcBef>
              <a:defRPr sz="3200" b="0">
                <a:latin typeface="Raleway"/>
                <a:ea typeface="Raleway"/>
                <a:cs typeface="Raleway"/>
                <a:sym typeface="Raleway"/>
              </a:defRPr>
            </a:pPr>
            <a:r>
              <a:rPr sz="2400"/>
              <a:t>+385 1 5576 575</a:t>
            </a:r>
            <a:br>
              <a:rPr sz="2400"/>
            </a:br>
            <a:r>
              <a:rPr sz="2400"/>
              <a:t>+385 1 5576 599</a:t>
            </a:r>
            <a:br>
              <a:rPr sz="2400"/>
            </a:br>
            <a:r>
              <a:rPr sz="2400" u="sng"/>
              <a:t>info@kps-law.com</a:t>
            </a:r>
          </a:p>
        </p:txBody>
      </p:sp>
    </p:spTree>
  </p:cSld>
  <p:clrMapOvr>
    <a:masterClrMapping/>
  </p:clrMapOvr>
  <mc:AlternateContent xmlns:mc="http://schemas.openxmlformats.org/markup-compatibility/2006" xmlns:p14="http://schemas.microsoft.com/office/powerpoint/2010/main">
    <mc:Choice Requires="p14">
      <p:transition spd="med">
        <p:push dir="u"/>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7" presetClass="entr" presetSubtype="1" fill="hold" grpId="1" nodeType="afterEffect">
                                  <p:stCondLst>
                                    <p:cond delay="0"/>
                                  </p:stCondLst>
                                  <p:iterate>
                                    <p:tmAbs val="0"/>
                                  </p:iterate>
                                  <p:childTnLst>
                                    <p:set>
                                      <p:cBhvr>
                                        <p:cTn id="6" fill="hold"/>
                                        <p:tgtEl>
                                          <p:spTgt spid="277"/>
                                        </p:tgtEl>
                                        <p:attrNameLst>
                                          <p:attrName>style.visibility</p:attrName>
                                        </p:attrNameLst>
                                      </p:cBhvr>
                                      <p:to>
                                        <p:strVal val="visible"/>
                                      </p:to>
                                    </p:set>
                                    <p:anim calcmode="lin" valueType="num">
                                      <p:cBhvr>
                                        <p:cTn id="7" dur="3000" fill="hold"/>
                                        <p:tgtEl>
                                          <p:spTgt spid="277"/>
                                        </p:tgtEl>
                                        <p:attrNameLst>
                                          <p:attrName>ppt_x</p:attrName>
                                        </p:attrNameLst>
                                      </p:cBhvr>
                                      <p:tavLst>
                                        <p:tav tm="0">
                                          <p:val>
                                            <p:strVal val="#ppt_x"/>
                                          </p:val>
                                        </p:tav>
                                        <p:tav tm="100000">
                                          <p:val>
                                            <p:strVal val="#ppt_x"/>
                                          </p:val>
                                        </p:tav>
                                      </p:tavLst>
                                    </p:anim>
                                    <p:anim calcmode="lin" valueType="num">
                                      <p:cBhvr>
                                        <p:cTn id="8" dur="3000" fill="hold"/>
                                        <p:tgtEl>
                                          <p:spTgt spid="277"/>
                                        </p:tgtEl>
                                        <p:attrNameLst>
                                          <p:attrName>ppt_y</p:attrName>
                                        </p:attrNameLst>
                                      </p:cBhvr>
                                      <p:tavLst>
                                        <p:tav tm="0">
                                          <p:val>
                                            <p:strVal val="0-#ppt_h/2"/>
                                          </p:val>
                                        </p:tav>
                                        <p:tav tm="100000">
                                          <p:val>
                                            <p:strVal val="#ppt_y"/>
                                          </p:val>
                                        </p:tav>
                                      </p:tavLst>
                                    </p:anim>
                                  </p:childTnLst>
                                </p:cTn>
                              </p:par>
                            </p:childTnLst>
                          </p:cTn>
                        </p:par>
                        <p:par>
                          <p:cTn id="9" fill="hold">
                            <p:stCondLst>
                              <p:cond delay="3000"/>
                            </p:stCondLst>
                            <p:childTnLst>
                              <p:par>
                                <p:cTn id="10" presetID="10" presetClass="entr" presetSubtype="0" fill="hold" nodeType="afterEffect">
                                  <p:stCondLst>
                                    <p:cond delay="0"/>
                                  </p:stCondLst>
                                  <p:childTnLst>
                                    <p:set>
                                      <p:cBhvr>
                                        <p:cTn id="11" dur="1" fill="hold">
                                          <p:stCondLst>
                                            <p:cond delay="0"/>
                                          </p:stCondLst>
                                        </p:cTn>
                                        <p:tgtEl>
                                          <p:spTgt spid="278"/>
                                        </p:tgtEl>
                                        <p:attrNameLst>
                                          <p:attrName>style.visibility</p:attrName>
                                        </p:attrNameLst>
                                      </p:cBhvr>
                                      <p:to>
                                        <p:strVal val="visible"/>
                                      </p:to>
                                    </p:set>
                                    <p:animEffect transition="in" filter="fade">
                                      <p:cBhvr>
                                        <p:cTn id="12" dur="500"/>
                                        <p:tgtEl>
                                          <p:spTgt spid="278"/>
                                        </p:tgtEl>
                                      </p:cBhvr>
                                    </p:animEffect>
                                  </p:childTnLst>
                                </p:cTn>
                              </p:par>
                            </p:childTnLst>
                          </p:cTn>
                        </p:par>
                        <p:par>
                          <p:cTn id="13" fill="hold">
                            <p:stCondLst>
                              <p:cond delay="3500"/>
                            </p:stCondLst>
                            <p:childTnLst>
                              <p:par>
                                <p:cTn id="14" presetID="10" presetClass="entr" presetSubtype="0" fill="hold" nodeType="afterEffect">
                                  <p:stCondLst>
                                    <p:cond delay="0"/>
                                  </p:stCondLst>
                                  <p:childTnLst>
                                    <p:set>
                                      <p:cBhvr>
                                        <p:cTn id="15" dur="1" fill="hold">
                                          <p:stCondLst>
                                            <p:cond delay="0"/>
                                          </p:stCondLst>
                                        </p:cTn>
                                        <p:tgtEl>
                                          <p:spTgt spid="279"/>
                                        </p:tgtEl>
                                        <p:attrNameLst>
                                          <p:attrName>style.visibility</p:attrName>
                                        </p:attrNameLst>
                                      </p:cBhvr>
                                      <p:to>
                                        <p:strVal val="visible"/>
                                      </p:to>
                                    </p:set>
                                    <p:animEffect transition="in" filter="fade">
                                      <p:cBhvr>
                                        <p:cTn id="16" dur="500"/>
                                        <p:tgtEl>
                                          <p:spTgt spid="279"/>
                                        </p:tgtEl>
                                      </p:cBhvr>
                                    </p:animEffect>
                                  </p:childTnLst>
                                </p:cTn>
                              </p:par>
                            </p:childTnLst>
                          </p:cTn>
                        </p:par>
                        <p:par>
                          <p:cTn id="17" fill="hold">
                            <p:stCondLst>
                              <p:cond delay="4000"/>
                            </p:stCondLst>
                            <p:childTnLst>
                              <p:par>
                                <p:cTn id="18" presetID="10" presetClass="entr" presetSubtype="0" fill="hold" nodeType="afterEffect">
                                  <p:stCondLst>
                                    <p:cond delay="0"/>
                                  </p:stCondLst>
                                  <p:childTnLst>
                                    <p:set>
                                      <p:cBhvr>
                                        <p:cTn id="19" dur="1" fill="hold">
                                          <p:stCondLst>
                                            <p:cond delay="0"/>
                                          </p:stCondLst>
                                        </p:cTn>
                                        <p:tgtEl>
                                          <p:spTgt spid="280"/>
                                        </p:tgtEl>
                                        <p:attrNameLst>
                                          <p:attrName>style.visibility</p:attrName>
                                        </p:attrNameLst>
                                      </p:cBhvr>
                                      <p:to>
                                        <p:strVal val="visible"/>
                                      </p:to>
                                    </p:set>
                                    <p:animEffect transition="in" filter="fade">
                                      <p:cBhvr>
                                        <p:cTn id="20" dur="500"/>
                                        <p:tgtEl>
                                          <p:spTgt spid="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 grpId="1" animBg="1" advAuto="0"/>
    </p:bldLst>
  </p:timing>
</p:sld>
</file>

<file path=ppt/theme/theme1.xml><?xml version="1.0" encoding="utf-8"?>
<a:theme xmlns:a="http://schemas.openxmlformats.org/drawingml/2006/main" name="21_BasicWhite">
  <a:themeElements>
    <a:clrScheme name="21_BasicWhite">
      <a:dk1>
        <a:srgbClr val="FFFFFF"/>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Corporate S"/>
        <a:ea typeface="Corporate S"/>
        <a:cs typeface="Corporate S"/>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100000"/>
          </a:lnSpc>
          <a:spcBef>
            <a:spcPts val="0"/>
          </a:spcBef>
          <a:spcAft>
            <a:spcPts val="0"/>
          </a:spcAft>
          <a:buClrTx/>
          <a:buSzTx/>
          <a:buFontTx/>
          <a:buNone/>
          <a:tabLst/>
          <a:defRPr kumimoji="0" sz="5000" b="1" i="0" u="none" strike="noStrike" cap="none" spc="0" normalizeH="0" baseline="0">
            <a:ln>
              <a:noFill/>
            </a:ln>
            <a:solidFill>
              <a:srgbClr val="FFFFFF"/>
            </a:solidFill>
            <a:effectLst/>
            <a:uFillTx/>
            <a:latin typeface="+mj-lt"/>
            <a:ea typeface="+mj-ea"/>
            <a:cs typeface="+mj-cs"/>
            <a:sym typeface="Corporate 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Corporate S"/>
        <a:ea typeface="Corporate S"/>
        <a:cs typeface="Corporate S"/>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100000"/>
          </a:lnSpc>
          <a:spcBef>
            <a:spcPts val="0"/>
          </a:spcBef>
          <a:spcAft>
            <a:spcPts val="0"/>
          </a:spcAft>
          <a:buClrTx/>
          <a:buSzTx/>
          <a:buFontTx/>
          <a:buNone/>
          <a:tabLst/>
          <a:defRPr kumimoji="0" sz="5000" b="1" i="0" u="none" strike="noStrike" cap="none" spc="0" normalizeH="0" baseline="0">
            <a:ln>
              <a:noFill/>
            </a:ln>
            <a:solidFill>
              <a:srgbClr val="FFFFFF"/>
            </a:solidFill>
            <a:effectLst/>
            <a:uFillTx/>
            <a:latin typeface="+mj-lt"/>
            <a:ea typeface="+mj-ea"/>
            <a:cs typeface="+mj-cs"/>
            <a:sym typeface="Corporate 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887</TotalTime>
  <Words>5556</Words>
  <Application>Microsoft Office PowerPoint</Application>
  <PresentationFormat>Custom</PresentationFormat>
  <Paragraphs>280</Paragraphs>
  <Slides>33</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Arial</vt:lpstr>
      <vt:lpstr>Calibri</vt:lpstr>
      <vt:lpstr>Corporate S</vt:lpstr>
      <vt:lpstr>Helvetica Neue</vt:lpstr>
      <vt:lpstr>Helvetica Neue Medium</vt:lpstr>
      <vt:lpstr>Raleway</vt:lpstr>
      <vt:lpstr>Raleway Light</vt:lpstr>
      <vt:lpstr>Releway light</vt:lpstr>
      <vt:lpstr>Wingdings</vt:lpstr>
      <vt:lpstr>21_BasicWhite</vt:lpstr>
      <vt:lpstr>PRIMJENA ZAKONA O ZABRANI NEPOŠTENIH TRGOVAČKIH PRAKSI U LANCU OPSKRBE HRANOM („Zakon”)</vt:lpstr>
      <vt:lpstr>1. UVODNA RAZMATRANJA</vt:lpstr>
      <vt:lpstr>Razlozi za donošenje Zakona </vt:lpstr>
      <vt:lpstr>Cilj donošenja Zakona </vt:lpstr>
      <vt:lpstr>Stupanje na snagu</vt:lpstr>
      <vt:lpstr>Na što se Zakon primjenjuje?</vt:lpstr>
      <vt:lpstr>Na koga se Zakon primjenjuje?</vt:lpstr>
      <vt:lpstr>2. Nepoštene trgovačke prakse</vt:lpstr>
      <vt:lpstr>Nepoštene trgovačke prakse</vt:lpstr>
      <vt:lpstr>Nepoštene trgovačke prakse</vt:lpstr>
      <vt:lpstr>Nepoštene trgovačke prakse</vt:lpstr>
      <vt:lpstr>Nepoštene trgovačke prakse</vt:lpstr>
      <vt:lpstr>Nepoštene trgovačke prakse</vt:lpstr>
      <vt:lpstr>Nepoštene trgovačke prakse</vt:lpstr>
      <vt:lpstr>Nepoštene trgovačke prakse</vt:lpstr>
      <vt:lpstr>Nepoštene trgovačke prakse</vt:lpstr>
      <vt:lpstr>Nepoštene trgovačke prakse</vt:lpstr>
      <vt:lpstr>PowerPoint Presentation</vt:lpstr>
      <vt:lpstr>Ugovor između dobavljača i kupca</vt:lpstr>
      <vt:lpstr>Ugovor između dobavljača i kupca</vt:lpstr>
      <vt:lpstr>Ugovor između dobavljača i kupca</vt:lpstr>
      <vt:lpstr>Izdavanje računa</vt:lpstr>
      <vt:lpstr>Izdavanje računa</vt:lpstr>
      <vt:lpstr>Opći uvjeti poslovanja</vt:lpstr>
      <vt:lpstr>Usklađivanje poslovanja sa Zakonom </vt:lpstr>
      <vt:lpstr>4. Tko je nadležan za provedbu Zakona i koje su kazne u slučaju kršenja Zakona?</vt:lpstr>
      <vt:lpstr>Agencija za tržišno natjecanje („Agencija” ili „AZTN”)</vt:lpstr>
      <vt:lpstr>Agencija za tržišno natjecanje („Agencija” ili „AZTN”)</vt:lpstr>
      <vt:lpstr>Agencija za tržišno natjecanje („Agencija” ili „AZTN”)</vt:lpstr>
      <vt:lpstr>Agencija za tržišno natjecanje („Agencija” ili „AZTN”)</vt:lpstr>
      <vt:lpstr>Agencija za tržišno natjecanje („Agencija” ili „AZTN”)</vt:lpstr>
      <vt:lpstr>PowerPoint Presentation</vt:lpstr>
      <vt:lpstr>Hvala!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NASLOV PREZENTACIJE</dc:title>
  <dc:creator>Tin Aničić</dc:creator>
  <cp:lastModifiedBy>KPS</cp:lastModifiedBy>
  <cp:revision>44</cp:revision>
  <dcterms:modified xsi:type="dcterms:W3CDTF">2022-02-04T14:37:59Z</dcterms:modified>
</cp:coreProperties>
</file>