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6" r:id="rId1"/>
  </p:sldMasterIdLst>
  <p:notesMasterIdLst>
    <p:notesMasterId r:id="rId12"/>
  </p:notesMasterIdLst>
  <p:handoutMasterIdLst>
    <p:handoutMasterId r:id="rId13"/>
  </p:handoutMasterIdLst>
  <p:sldIdLst>
    <p:sldId id="529" r:id="rId2"/>
    <p:sldId id="553" r:id="rId3"/>
    <p:sldId id="534" r:id="rId4"/>
    <p:sldId id="551" r:id="rId5"/>
    <p:sldId id="540" r:id="rId6"/>
    <p:sldId id="548" r:id="rId7"/>
    <p:sldId id="549" r:id="rId8"/>
    <p:sldId id="550" r:id="rId9"/>
    <p:sldId id="552" r:id="rId10"/>
    <p:sldId id="547" r:id="rId11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8BC3C221-44F4-49B0-BA8F-BA17F5DA5652}">
          <p14:sldIdLst>
            <p14:sldId id="529"/>
            <p14:sldId id="553"/>
            <p14:sldId id="534"/>
            <p14:sldId id="551"/>
            <p14:sldId id="540"/>
            <p14:sldId id="548"/>
            <p14:sldId id="549"/>
            <p14:sldId id="550"/>
            <p14:sldId id="552"/>
            <p14:sldId id="5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wlett-Packard Company" initials="H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DF6"/>
    <a:srgbClr val="E9EDF4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86134" autoAdjust="0"/>
  </p:normalViewPr>
  <p:slideViewPr>
    <p:cSldViewPr>
      <p:cViewPr varScale="1">
        <p:scale>
          <a:sx n="99" d="100"/>
          <a:sy n="99" d="100"/>
        </p:scale>
        <p:origin x="996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31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A1E35AD-72FB-4573-9111-4F6280C23090}" type="doc">
      <dgm:prSet loTypeId="urn:microsoft.com/office/officeart/2005/8/layout/pyramid4" loCatId="relationship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hr-HR"/>
        </a:p>
      </dgm:t>
    </dgm:pt>
    <dgm:pt modelId="{B186FF20-5086-4D18-8922-75D4DDDD2185}">
      <dgm:prSet phldrT="[Text]" custT="1"/>
      <dgm:spPr/>
      <dgm:t>
        <a:bodyPr/>
        <a:lstStyle/>
        <a:p>
          <a:r>
            <a:rPr lang="en-GB" sz="2000" b="1">
              <a:latin typeface="Trebuchet MS" panose="020B0603020202020204" pitchFamily="34" charset="0"/>
            </a:rPr>
            <a:t>Etički kodeks</a:t>
          </a:r>
          <a:endParaRPr lang="hr-HR" sz="2000" b="1" dirty="0">
            <a:latin typeface="Trebuchet MS" panose="020B0603020202020204" pitchFamily="34" charset="0"/>
          </a:endParaRPr>
        </a:p>
      </dgm:t>
    </dgm:pt>
    <dgm:pt modelId="{76383F12-18B9-427E-A7A9-42EB7A09556A}" type="parTrans" cxnId="{5EDD2543-CD8F-4D6F-9F2D-4857933FEB60}">
      <dgm:prSet/>
      <dgm:spPr/>
      <dgm:t>
        <a:bodyPr/>
        <a:lstStyle/>
        <a:p>
          <a:endParaRPr lang="hr-HR"/>
        </a:p>
      </dgm:t>
    </dgm:pt>
    <dgm:pt modelId="{AEBE9D81-2C88-46E2-BDB8-08A3262762F8}" type="sibTrans" cxnId="{5EDD2543-CD8F-4D6F-9F2D-4857933FEB60}">
      <dgm:prSet/>
      <dgm:spPr/>
      <dgm:t>
        <a:bodyPr/>
        <a:lstStyle/>
        <a:p>
          <a:endParaRPr lang="hr-HR"/>
        </a:p>
      </dgm:t>
    </dgm:pt>
    <dgm:pt modelId="{084E7B8E-2AF2-4F11-994B-2D4EE62B39BB}">
      <dgm:prSet phldrT="[Text]" custT="1"/>
      <dgm:spPr/>
      <dgm:t>
        <a:bodyPr/>
        <a:lstStyle/>
        <a:p>
          <a:r>
            <a:rPr lang="en-GB" sz="1800" b="1">
              <a:latin typeface="Trebuchet MS" panose="020B0603020202020204" pitchFamily="34" charset="0"/>
            </a:rPr>
            <a:t>Dvojno iskazivanje</a:t>
          </a:r>
          <a:endParaRPr lang="hr-HR" sz="1800" b="1" dirty="0">
            <a:latin typeface="Trebuchet MS" panose="020B0603020202020204" pitchFamily="34" charset="0"/>
          </a:endParaRPr>
        </a:p>
      </dgm:t>
    </dgm:pt>
    <dgm:pt modelId="{75834885-14F6-4D0A-BC76-29469F8EB258}" type="parTrans" cxnId="{B130D4DE-6668-4888-8078-29483B4C8955}">
      <dgm:prSet/>
      <dgm:spPr/>
      <dgm:t>
        <a:bodyPr/>
        <a:lstStyle/>
        <a:p>
          <a:endParaRPr lang="hr-HR"/>
        </a:p>
      </dgm:t>
    </dgm:pt>
    <dgm:pt modelId="{AC502FE2-EB8C-4F25-9ECE-8B99728B435E}" type="sibTrans" cxnId="{B130D4DE-6668-4888-8078-29483B4C8955}">
      <dgm:prSet/>
      <dgm:spPr/>
      <dgm:t>
        <a:bodyPr/>
        <a:lstStyle/>
        <a:p>
          <a:endParaRPr lang="hr-HR"/>
        </a:p>
      </dgm:t>
    </dgm:pt>
    <dgm:pt modelId="{D13980EB-2D19-487F-950E-8BB7C5B4DDB3}">
      <dgm:prSet phldrT="[Text]" custT="1"/>
      <dgm:spPr/>
      <dgm:t>
        <a:bodyPr/>
        <a:lstStyle/>
        <a:p>
          <a:r>
            <a:rPr lang="hr-HR" sz="1800" b="1" noProof="0" dirty="0" smtClean="0">
              <a:latin typeface="Trebuchet MS" panose="020B0603020202020204" pitchFamily="34" charset="0"/>
            </a:rPr>
            <a:t>Nadzor trgovaca i pružatelja usluga</a:t>
          </a:r>
          <a:endParaRPr lang="hr-HR" sz="1800" b="1" noProof="0" dirty="0">
            <a:latin typeface="Trebuchet MS" panose="020B0603020202020204" pitchFamily="34" charset="0"/>
          </a:endParaRPr>
        </a:p>
      </dgm:t>
    </dgm:pt>
    <dgm:pt modelId="{FA7303B9-98A7-4266-BF78-33B9D67387D0}" type="parTrans" cxnId="{0949CA5C-4FAC-42FA-8268-D4BC45385C2E}">
      <dgm:prSet/>
      <dgm:spPr/>
      <dgm:t>
        <a:bodyPr/>
        <a:lstStyle/>
        <a:p>
          <a:endParaRPr lang="hr-HR"/>
        </a:p>
      </dgm:t>
    </dgm:pt>
    <dgm:pt modelId="{E3CEE9D1-59CE-4E8C-B488-C257976228D6}" type="sibTrans" cxnId="{0949CA5C-4FAC-42FA-8268-D4BC45385C2E}">
      <dgm:prSet/>
      <dgm:spPr/>
      <dgm:t>
        <a:bodyPr/>
        <a:lstStyle/>
        <a:p>
          <a:endParaRPr lang="hr-HR"/>
        </a:p>
      </dgm:t>
    </dgm:pt>
    <dgm:pt modelId="{2C678CC6-DBC5-487F-BDFA-8B90F5EF84FF}">
      <dgm:prSet phldrT="[Text]" custT="1"/>
      <dgm:spPr/>
      <dgm:t>
        <a:bodyPr/>
        <a:lstStyle/>
        <a:p>
          <a:r>
            <a:rPr lang="en-GB" sz="1800" b="1">
              <a:latin typeface="Trebuchet MS" panose="020B0603020202020204" pitchFamily="34" charset="0"/>
            </a:rPr>
            <a:t>Praćenje cijena roba i usluga</a:t>
          </a:r>
          <a:endParaRPr lang="hr-HR" sz="1800" b="1" dirty="0">
            <a:latin typeface="Trebuchet MS" panose="020B0603020202020204" pitchFamily="34" charset="0"/>
          </a:endParaRPr>
        </a:p>
      </dgm:t>
    </dgm:pt>
    <dgm:pt modelId="{286A9ECB-8A5E-4178-A725-D0C3912247F7}" type="parTrans" cxnId="{E2BB5107-18D7-4F3A-B5C9-4E3F6DEFCBF5}">
      <dgm:prSet/>
      <dgm:spPr/>
      <dgm:t>
        <a:bodyPr/>
        <a:lstStyle/>
        <a:p>
          <a:endParaRPr lang="hr-HR"/>
        </a:p>
      </dgm:t>
    </dgm:pt>
    <dgm:pt modelId="{A0937E32-5AF5-4804-887A-E7652C397B6C}" type="sibTrans" cxnId="{E2BB5107-18D7-4F3A-B5C9-4E3F6DEFCBF5}">
      <dgm:prSet/>
      <dgm:spPr/>
      <dgm:t>
        <a:bodyPr/>
        <a:lstStyle/>
        <a:p>
          <a:endParaRPr lang="hr-HR"/>
        </a:p>
      </dgm:t>
    </dgm:pt>
    <dgm:pt modelId="{E4D29364-2BB2-4F77-B788-E015A7EF5785}" type="pres">
      <dgm:prSet presAssocID="{DA1E35AD-72FB-4573-9111-4F6280C23090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3367598-FD24-4B34-B61E-4728EA5B66E1}" type="pres">
      <dgm:prSet presAssocID="{DA1E35AD-72FB-4573-9111-4F6280C23090}" presName="triangle1" presStyleLbl="node1" presStyleIdx="0" presStyleCnt="4" custScaleY="151367" custLinFactX="-89344" custLinFactNeighborX="-100000" custLinFactNeighborY="75729">
        <dgm:presLayoutVars>
          <dgm:bulletEnabled val="1"/>
        </dgm:presLayoutVars>
      </dgm:prSet>
      <dgm:spPr>
        <a:prstGeom prst="flowChartProcess">
          <a:avLst/>
        </a:prstGeom>
      </dgm:spPr>
      <dgm:t>
        <a:bodyPr/>
        <a:lstStyle/>
        <a:p>
          <a:endParaRPr lang="en-US"/>
        </a:p>
      </dgm:t>
    </dgm:pt>
    <dgm:pt modelId="{1266874E-1767-4FA0-BFF8-77D530FD39B4}" type="pres">
      <dgm:prSet presAssocID="{DA1E35AD-72FB-4573-9111-4F6280C23090}" presName="triangle2" presStyleLbl="node1" presStyleIdx="1" presStyleCnt="4" custScaleY="152872" custLinFactX="98361" custLinFactNeighborX="100000" custLinFactNeighborY="-65506">
        <dgm:presLayoutVars>
          <dgm:bulletEnabled val="1"/>
        </dgm:presLayoutVars>
      </dgm:prSet>
      <dgm:spPr>
        <a:prstGeom prst="flowChartProcess">
          <a:avLst/>
        </a:prstGeom>
      </dgm:spPr>
      <dgm:t>
        <a:bodyPr/>
        <a:lstStyle/>
        <a:p>
          <a:endParaRPr lang="en-US"/>
        </a:p>
      </dgm:t>
    </dgm:pt>
    <dgm:pt modelId="{1A836F3E-978C-41D9-BC23-262F6BFE9BBC}" type="pres">
      <dgm:prSet presAssocID="{DA1E35AD-72FB-4573-9111-4F6280C23090}" presName="triangle3" presStyleLbl="node1" presStyleIdx="2" presStyleCnt="4" custScaleY="157371" custLinFactNeighborX="-74588" custLinFactNeighborY="-44596">
        <dgm:presLayoutVars>
          <dgm:bulletEnabled val="1"/>
        </dgm:presLayoutVars>
      </dgm:prSet>
      <dgm:spPr>
        <a:prstGeom prst="flowChartProcess">
          <a:avLst/>
        </a:prstGeom>
      </dgm:spPr>
      <dgm:t>
        <a:bodyPr/>
        <a:lstStyle/>
        <a:p>
          <a:endParaRPr lang="en-US"/>
        </a:p>
      </dgm:t>
    </dgm:pt>
    <dgm:pt modelId="{DCF8CB97-F426-49EE-B04D-574A70A3D037}" type="pres">
      <dgm:prSet presAssocID="{DA1E35AD-72FB-4573-9111-4F6280C23090}" presName="triangle4" presStyleLbl="node1" presStyleIdx="3" presStyleCnt="4" custScaleY="156425" custLinFactNeighborX="-9836" custLinFactNeighborY="-57653">
        <dgm:presLayoutVars>
          <dgm:bulletEnabled val="1"/>
        </dgm:presLayoutVars>
      </dgm:prSet>
      <dgm:spPr>
        <a:prstGeom prst="flowChartProcess">
          <a:avLst/>
        </a:prstGeom>
      </dgm:spPr>
      <dgm:t>
        <a:bodyPr/>
        <a:lstStyle/>
        <a:p>
          <a:endParaRPr lang="en-US"/>
        </a:p>
      </dgm:t>
    </dgm:pt>
  </dgm:ptLst>
  <dgm:cxnLst>
    <dgm:cxn modelId="{A4A3C9D3-50F0-4DFD-B5DE-5D32AE8EE551}" type="presOf" srcId="{B186FF20-5086-4D18-8922-75D4DDDD2185}" destId="{73367598-FD24-4B34-B61E-4728EA5B66E1}" srcOrd="0" destOrd="0" presId="urn:microsoft.com/office/officeart/2005/8/layout/pyramid4"/>
    <dgm:cxn modelId="{3B017862-7BC5-4700-BAE9-5B5E042905EB}" type="presOf" srcId="{2C678CC6-DBC5-487F-BDFA-8B90F5EF84FF}" destId="{1A836F3E-978C-41D9-BC23-262F6BFE9BBC}" srcOrd="0" destOrd="0" presId="urn:microsoft.com/office/officeart/2005/8/layout/pyramid4"/>
    <dgm:cxn modelId="{5EDD2543-CD8F-4D6F-9F2D-4857933FEB60}" srcId="{DA1E35AD-72FB-4573-9111-4F6280C23090}" destId="{B186FF20-5086-4D18-8922-75D4DDDD2185}" srcOrd="0" destOrd="0" parTransId="{76383F12-18B9-427E-A7A9-42EB7A09556A}" sibTransId="{AEBE9D81-2C88-46E2-BDB8-08A3262762F8}"/>
    <dgm:cxn modelId="{5D341573-8A7D-4AC8-AA24-A3BDAA9AE83C}" type="presOf" srcId="{DA1E35AD-72FB-4573-9111-4F6280C23090}" destId="{E4D29364-2BB2-4F77-B788-E015A7EF5785}" srcOrd="0" destOrd="0" presId="urn:microsoft.com/office/officeart/2005/8/layout/pyramid4"/>
    <dgm:cxn modelId="{E2BB5107-18D7-4F3A-B5C9-4E3F6DEFCBF5}" srcId="{DA1E35AD-72FB-4573-9111-4F6280C23090}" destId="{2C678CC6-DBC5-487F-BDFA-8B90F5EF84FF}" srcOrd="2" destOrd="0" parTransId="{286A9ECB-8A5E-4178-A725-D0C3912247F7}" sibTransId="{A0937E32-5AF5-4804-887A-E7652C397B6C}"/>
    <dgm:cxn modelId="{0949CA5C-4FAC-42FA-8268-D4BC45385C2E}" srcId="{DA1E35AD-72FB-4573-9111-4F6280C23090}" destId="{D13980EB-2D19-487F-950E-8BB7C5B4DDB3}" srcOrd="3" destOrd="0" parTransId="{FA7303B9-98A7-4266-BF78-33B9D67387D0}" sibTransId="{E3CEE9D1-59CE-4E8C-B488-C257976228D6}"/>
    <dgm:cxn modelId="{B130D4DE-6668-4888-8078-29483B4C8955}" srcId="{DA1E35AD-72FB-4573-9111-4F6280C23090}" destId="{084E7B8E-2AF2-4F11-994B-2D4EE62B39BB}" srcOrd="1" destOrd="0" parTransId="{75834885-14F6-4D0A-BC76-29469F8EB258}" sibTransId="{AC502FE2-EB8C-4F25-9ECE-8B99728B435E}"/>
    <dgm:cxn modelId="{63EAE48E-E045-467B-81EE-F5E72FAD68E6}" type="presOf" srcId="{084E7B8E-2AF2-4F11-994B-2D4EE62B39BB}" destId="{1266874E-1767-4FA0-BFF8-77D530FD39B4}" srcOrd="0" destOrd="0" presId="urn:microsoft.com/office/officeart/2005/8/layout/pyramid4"/>
    <dgm:cxn modelId="{70E7517A-5DB0-4F7B-9F7D-D18BE5527251}" type="presOf" srcId="{D13980EB-2D19-487F-950E-8BB7C5B4DDB3}" destId="{DCF8CB97-F426-49EE-B04D-574A70A3D037}" srcOrd="0" destOrd="0" presId="urn:microsoft.com/office/officeart/2005/8/layout/pyramid4"/>
    <dgm:cxn modelId="{CA487FB3-9BB6-4AF8-84E0-94BAF5D4BB63}" type="presParOf" srcId="{E4D29364-2BB2-4F77-B788-E015A7EF5785}" destId="{73367598-FD24-4B34-B61E-4728EA5B66E1}" srcOrd="0" destOrd="0" presId="urn:microsoft.com/office/officeart/2005/8/layout/pyramid4"/>
    <dgm:cxn modelId="{80361546-3CFB-47E7-B652-CB5184472948}" type="presParOf" srcId="{E4D29364-2BB2-4F77-B788-E015A7EF5785}" destId="{1266874E-1767-4FA0-BFF8-77D530FD39B4}" srcOrd="1" destOrd="0" presId="urn:microsoft.com/office/officeart/2005/8/layout/pyramid4"/>
    <dgm:cxn modelId="{65DD6C8F-5E23-415D-8F5F-D3C21BFE4CAD}" type="presParOf" srcId="{E4D29364-2BB2-4F77-B788-E015A7EF5785}" destId="{1A836F3E-978C-41D9-BC23-262F6BFE9BBC}" srcOrd="2" destOrd="0" presId="urn:microsoft.com/office/officeart/2005/8/layout/pyramid4"/>
    <dgm:cxn modelId="{AD455BC2-EFF7-4753-940A-C5015E4EF518}" type="presParOf" srcId="{E4D29364-2BB2-4F77-B788-E015A7EF5785}" destId="{DCF8CB97-F426-49EE-B04D-574A70A3D037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F56E73-169D-4AAF-A761-3734ECDD3EE3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2797FD1-D47E-485D-BA39-81C99A7E6DB2}">
      <dgm:prSet phldrT="[Text]"/>
      <dgm:spPr>
        <a:solidFill>
          <a:schemeClr val="accent1"/>
        </a:solidFill>
      </dgm:spPr>
      <dgm:t>
        <a:bodyPr/>
        <a:lstStyle/>
        <a:p>
          <a:r>
            <a:rPr lang="en-GB" b="1" dirty="0">
              <a:latin typeface="Trebuchet MS" panose="020B0603020202020204" pitchFamily="34" charset="0"/>
            </a:rPr>
            <a:t>ETIČKI KODEKS</a:t>
          </a:r>
          <a:endParaRPr lang="hr-HR" b="1" dirty="0">
            <a:latin typeface="Trebuchet MS" panose="020B0603020202020204" pitchFamily="34" charset="0"/>
          </a:endParaRPr>
        </a:p>
      </dgm:t>
    </dgm:pt>
    <dgm:pt modelId="{5D8BF1C4-CFF7-4110-A30B-347578DB108D}" type="parTrans" cxnId="{83B6A15B-46AB-4A65-8228-E10F9532A4B8}">
      <dgm:prSet/>
      <dgm:spPr/>
      <dgm:t>
        <a:bodyPr/>
        <a:lstStyle/>
        <a:p>
          <a:endParaRPr lang="hr-HR"/>
        </a:p>
      </dgm:t>
    </dgm:pt>
    <dgm:pt modelId="{47DEABC5-1609-41E1-8EA0-21311A681706}" type="sibTrans" cxnId="{83B6A15B-46AB-4A65-8228-E10F9532A4B8}">
      <dgm:prSet/>
      <dgm:spPr/>
      <dgm:t>
        <a:bodyPr/>
        <a:lstStyle/>
        <a:p>
          <a:endParaRPr lang="hr-HR"/>
        </a:p>
      </dgm:t>
    </dgm:pt>
    <dgm:pt modelId="{2F9B1205-2D4A-434A-9768-0014E873BC5E}">
      <dgm:prSet phldrT="[Text]" custT="1"/>
      <dgm:spPr/>
      <dgm:t>
        <a:bodyPr/>
        <a:lstStyle/>
        <a:p>
          <a:r>
            <a:rPr lang="hr-HR" sz="1400" noProof="0" dirty="0">
              <a:latin typeface="Trebuchet MS" panose="020B0603020202020204" pitchFamily="34" charset="0"/>
            </a:rPr>
            <a:t>stvaranje sigurnog okruženja za potrošače</a:t>
          </a:r>
        </a:p>
      </dgm:t>
    </dgm:pt>
    <dgm:pt modelId="{BFC00C7F-6BAF-48B6-A34B-DBABE8437469}" type="parTrans" cxnId="{AE208769-DA6D-4A81-968C-0E33C15CE8D4}">
      <dgm:prSet/>
      <dgm:spPr/>
      <dgm:t>
        <a:bodyPr/>
        <a:lstStyle/>
        <a:p>
          <a:endParaRPr lang="hr-HR"/>
        </a:p>
      </dgm:t>
    </dgm:pt>
    <dgm:pt modelId="{78095BA6-14DD-43DC-9D22-4C0B6A8FC947}" type="sibTrans" cxnId="{AE208769-DA6D-4A81-968C-0E33C15CE8D4}">
      <dgm:prSet/>
      <dgm:spPr/>
      <dgm:t>
        <a:bodyPr/>
        <a:lstStyle/>
        <a:p>
          <a:endParaRPr lang="hr-HR"/>
        </a:p>
      </dgm:t>
    </dgm:pt>
    <dgm:pt modelId="{4C97BEFB-E646-4E4D-B2A8-720923D80E01}">
      <dgm:prSet phldrT="[Text]" custT="1"/>
      <dgm:spPr/>
      <dgm:t>
        <a:bodyPr/>
        <a:lstStyle/>
        <a:p>
          <a:r>
            <a:rPr lang="hr-HR" sz="1400" noProof="0" dirty="0">
              <a:latin typeface="Trebuchet MS" panose="020B0603020202020204" pitchFamily="34" charset="0"/>
            </a:rPr>
            <a:t>pouzdano i transparentno uvođenje eura u RH</a:t>
          </a:r>
        </a:p>
      </dgm:t>
    </dgm:pt>
    <dgm:pt modelId="{9D3A6B24-7605-4808-B52B-B8B87ACAA2C2}" type="parTrans" cxnId="{11FE2D80-94B1-4323-8EEB-905FBBA34292}">
      <dgm:prSet/>
      <dgm:spPr/>
      <dgm:t>
        <a:bodyPr/>
        <a:lstStyle/>
        <a:p>
          <a:endParaRPr lang="hr-HR"/>
        </a:p>
      </dgm:t>
    </dgm:pt>
    <dgm:pt modelId="{F876A6F8-7E19-4D13-B546-54AA841F565D}" type="sibTrans" cxnId="{11FE2D80-94B1-4323-8EEB-905FBBA34292}">
      <dgm:prSet/>
      <dgm:spPr/>
      <dgm:t>
        <a:bodyPr/>
        <a:lstStyle/>
        <a:p>
          <a:endParaRPr lang="hr-HR"/>
        </a:p>
      </dgm:t>
    </dgm:pt>
    <dgm:pt modelId="{B17EAA22-D819-49EC-ADC0-97E126E2435E}">
      <dgm:prSet phldrT="[Text]" custT="1"/>
      <dgm:spPr/>
      <dgm:t>
        <a:bodyPr/>
        <a:lstStyle/>
        <a:p>
          <a:r>
            <a:rPr lang="hr-HR" sz="1400" noProof="0" dirty="0">
              <a:latin typeface="Trebuchet MS" panose="020B0603020202020204" pitchFamily="34" charset="0"/>
            </a:rPr>
            <a:t>ispravno preračunavanje i iskazivanje cijena, bez neopravdanog povećanja</a:t>
          </a:r>
        </a:p>
      </dgm:t>
    </dgm:pt>
    <dgm:pt modelId="{CEA25ED2-097C-463A-A01B-97CA3F77D955}" type="parTrans" cxnId="{85CDE14C-A301-4484-AFD8-FA57AF0AB605}">
      <dgm:prSet/>
      <dgm:spPr/>
      <dgm:t>
        <a:bodyPr/>
        <a:lstStyle/>
        <a:p>
          <a:endParaRPr lang="hr-HR"/>
        </a:p>
      </dgm:t>
    </dgm:pt>
    <dgm:pt modelId="{2995CF01-73E0-43CE-B483-A2B606B3D83C}" type="sibTrans" cxnId="{85CDE14C-A301-4484-AFD8-FA57AF0AB605}">
      <dgm:prSet/>
      <dgm:spPr/>
      <dgm:t>
        <a:bodyPr/>
        <a:lstStyle/>
        <a:p>
          <a:endParaRPr lang="hr-HR"/>
        </a:p>
      </dgm:t>
    </dgm:pt>
    <dgm:pt modelId="{9621473A-A90B-4B48-BEAC-E30CF21AF95A}" type="pres">
      <dgm:prSet presAssocID="{09F56E73-169D-4AAF-A761-3734ECDD3EE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8F95296-2EE5-4295-9787-6092590EB716}" type="pres">
      <dgm:prSet presAssocID="{72797FD1-D47E-485D-BA39-81C99A7E6DB2}" presName="centerShape" presStyleLbl="node0" presStyleIdx="0" presStyleCnt="1"/>
      <dgm:spPr/>
      <dgm:t>
        <a:bodyPr/>
        <a:lstStyle/>
        <a:p>
          <a:endParaRPr lang="en-US"/>
        </a:p>
      </dgm:t>
    </dgm:pt>
    <dgm:pt modelId="{72CB4D46-ED50-476C-8CA9-67D9CDBEA54A}" type="pres">
      <dgm:prSet presAssocID="{BFC00C7F-6BAF-48B6-A34B-DBABE8437469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BF4AC5AC-7EFC-4EA1-BB38-80551C0BE3BF}" type="pres">
      <dgm:prSet presAssocID="{2F9B1205-2D4A-434A-9768-0014E873BC5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BA9B0-A529-468F-BC3F-D589E4961E8F}" type="pres">
      <dgm:prSet presAssocID="{9D3A6B24-7605-4808-B52B-B8B87ACAA2C2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B1D009A5-6066-4CDF-8C7C-A4A619B0F3EA}" type="pres">
      <dgm:prSet presAssocID="{4C97BEFB-E646-4E4D-B2A8-720923D80E0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22AC4E-F22E-4343-8EEC-B5B5E2BF694B}" type="pres">
      <dgm:prSet presAssocID="{CEA25ED2-097C-463A-A01B-97CA3F77D955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169C7E56-3609-4D88-9F5E-8EEABBF54B42}" type="pres">
      <dgm:prSet presAssocID="{B17EAA22-D819-49EC-ADC0-97E126E2435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6DF89F-C044-4699-9B0B-9974E06A5D28}" type="presOf" srcId="{2F9B1205-2D4A-434A-9768-0014E873BC5E}" destId="{BF4AC5AC-7EFC-4EA1-BB38-80551C0BE3BF}" srcOrd="0" destOrd="0" presId="urn:microsoft.com/office/officeart/2005/8/layout/radial4"/>
    <dgm:cxn modelId="{A04C6976-C8A5-49BF-BC40-F7C7D0A51E77}" type="presOf" srcId="{B17EAA22-D819-49EC-ADC0-97E126E2435E}" destId="{169C7E56-3609-4D88-9F5E-8EEABBF54B42}" srcOrd="0" destOrd="0" presId="urn:microsoft.com/office/officeart/2005/8/layout/radial4"/>
    <dgm:cxn modelId="{83B6A15B-46AB-4A65-8228-E10F9532A4B8}" srcId="{09F56E73-169D-4AAF-A761-3734ECDD3EE3}" destId="{72797FD1-D47E-485D-BA39-81C99A7E6DB2}" srcOrd="0" destOrd="0" parTransId="{5D8BF1C4-CFF7-4110-A30B-347578DB108D}" sibTransId="{47DEABC5-1609-41E1-8EA0-21311A681706}"/>
    <dgm:cxn modelId="{7F95A196-0D3F-4A00-811B-82FB00FD72B8}" type="presOf" srcId="{4C97BEFB-E646-4E4D-B2A8-720923D80E01}" destId="{B1D009A5-6066-4CDF-8C7C-A4A619B0F3EA}" srcOrd="0" destOrd="0" presId="urn:microsoft.com/office/officeart/2005/8/layout/radial4"/>
    <dgm:cxn modelId="{295B9CCA-4328-4611-BC53-A82AFE34ACA8}" type="presOf" srcId="{CEA25ED2-097C-463A-A01B-97CA3F77D955}" destId="{5322AC4E-F22E-4343-8EEC-B5B5E2BF694B}" srcOrd="0" destOrd="0" presId="urn:microsoft.com/office/officeart/2005/8/layout/radial4"/>
    <dgm:cxn modelId="{11FE2D80-94B1-4323-8EEB-905FBBA34292}" srcId="{72797FD1-D47E-485D-BA39-81C99A7E6DB2}" destId="{4C97BEFB-E646-4E4D-B2A8-720923D80E01}" srcOrd="1" destOrd="0" parTransId="{9D3A6B24-7605-4808-B52B-B8B87ACAA2C2}" sibTransId="{F876A6F8-7E19-4D13-B546-54AA841F565D}"/>
    <dgm:cxn modelId="{DC0D2AB4-1365-4059-B0EB-D9FA3D210EF3}" type="presOf" srcId="{09F56E73-169D-4AAF-A761-3734ECDD3EE3}" destId="{9621473A-A90B-4B48-BEAC-E30CF21AF95A}" srcOrd="0" destOrd="0" presId="urn:microsoft.com/office/officeart/2005/8/layout/radial4"/>
    <dgm:cxn modelId="{A8431111-C351-47E0-BC20-CB3184F046ED}" type="presOf" srcId="{BFC00C7F-6BAF-48B6-A34B-DBABE8437469}" destId="{72CB4D46-ED50-476C-8CA9-67D9CDBEA54A}" srcOrd="0" destOrd="0" presId="urn:microsoft.com/office/officeart/2005/8/layout/radial4"/>
    <dgm:cxn modelId="{85CDE14C-A301-4484-AFD8-FA57AF0AB605}" srcId="{72797FD1-D47E-485D-BA39-81C99A7E6DB2}" destId="{B17EAA22-D819-49EC-ADC0-97E126E2435E}" srcOrd="2" destOrd="0" parTransId="{CEA25ED2-097C-463A-A01B-97CA3F77D955}" sibTransId="{2995CF01-73E0-43CE-B483-A2B606B3D83C}"/>
    <dgm:cxn modelId="{AE208769-DA6D-4A81-968C-0E33C15CE8D4}" srcId="{72797FD1-D47E-485D-BA39-81C99A7E6DB2}" destId="{2F9B1205-2D4A-434A-9768-0014E873BC5E}" srcOrd="0" destOrd="0" parTransId="{BFC00C7F-6BAF-48B6-A34B-DBABE8437469}" sibTransId="{78095BA6-14DD-43DC-9D22-4C0B6A8FC947}"/>
    <dgm:cxn modelId="{6F22F423-34CE-444E-B180-759D76AA6CEB}" type="presOf" srcId="{9D3A6B24-7605-4808-B52B-B8B87ACAA2C2}" destId="{482BA9B0-A529-468F-BC3F-D589E4961E8F}" srcOrd="0" destOrd="0" presId="urn:microsoft.com/office/officeart/2005/8/layout/radial4"/>
    <dgm:cxn modelId="{F631A071-48C9-42C1-88C4-1E44EC64EF21}" type="presOf" srcId="{72797FD1-D47E-485D-BA39-81C99A7E6DB2}" destId="{B8F95296-2EE5-4295-9787-6092590EB716}" srcOrd="0" destOrd="0" presId="urn:microsoft.com/office/officeart/2005/8/layout/radial4"/>
    <dgm:cxn modelId="{C4A3D2F6-496D-4EFE-8CC5-AD9FA5D070AC}" type="presParOf" srcId="{9621473A-A90B-4B48-BEAC-E30CF21AF95A}" destId="{B8F95296-2EE5-4295-9787-6092590EB716}" srcOrd="0" destOrd="0" presId="urn:microsoft.com/office/officeart/2005/8/layout/radial4"/>
    <dgm:cxn modelId="{792B0CD8-C952-4FC8-9EA8-C13637D5C1C5}" type="presParOf" srcId="{9621473A-A90B-4B48-BEAC-E30CF21AF95A}" destId="{72CB4D46-ED50-476C-8CA9-67D9CDBEA54A}" srcOrd="1" destOrd="0" presId="urn:microsoft.com/office/officeart/2005/8/layout/radial4"/>
    <dgm:cxn modelId="{7A91EB06-A9ED-495D-B5AE-D424A8E2AFF6}" type="presParOf" srcId="{9621473A-A90B-4B48-BEAC-E30CF21AF95A}" destId="{BF4AC5AC-7EFC-4EA1-BB38-80551C0BE3BF}" srcOrd="2" destOrd="0" presId="urn:microsoft.com/office/officeart/2005/8/layout/radial4"/>
    <dgm:cxn modelId="{30A4C0FC-BDFC-487F-A13A-B34D64828CDF}" type="presParOf" srcId="{9621473A-A90B-4B48-BEAC-E30CF21AF95A}" destId="{482BA9B0-A529-468F-BC3F-D589E4961E8F}" srcOrd="3" destOrd="0" presId="urn:microsoft.com/office/officeart/2005/8/layout/radial4"/>
    <dgm:cxn modelId="{333F102A-EC95-4590-8AA5-DF80104778E2}" type="presParOf" srcId="{9621473A-A90B-4B48-BEAC-E30CF21AF95A}" destId="{B1D009A5-6066-4CDF-8C7C-A4A619B0F3EA}" srcOrd="4" destOrd="0" presId="urn:microsoft.com/office/officeart/2005/8/layout/radial4"/>
    <dgm:cxn modelId="{95B95C10-7D7E-418B-A6CD-CE7EC7218E31}" type="presParOf" srcId="{9621473A-A90B-4B48-BEAC-E30CF21AF95A}" destId="{5322AC4E-F22E-4343-8EEC-B5B5E2BF694B}" srcOrd="5" destOrd="0" presId="urn:microsoft.com/office/officeart/2005/8/layout/radial4"/>
    <dgm:cxn modelId="{52DD6CB7-8E57-432C-9E63-36A42FBBED67}" type="presParOf" srcId="{9621473A-A90B-4B48-BEAC-E30CF21AF95A}" destId="{169C7E56-3609-4D88-9F5E-8EEABBF54B42}" srcOrd="6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479F00-9041-402F-A047-429ADC76C7DD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77AC9D0C-1D13-46FF-B3BD-C5B92C67743E}">
      <dgm:prSet phldrT="[Text]" custT="1"/>
      <dgm:spPr/>
      <dgm:t>
        <a:bodyPr/>
        <a:lstStyle/>
        <a:p>
          <a:r>
            <a:rPr lang="hr-HR" sz="1600" dirty="0">
              <a:latin typeface="Trebuchet MS" panose="020B0603020202020204" pitchFamily="34" charset="0"/>
            </a:rPr>
            <a:t>svaki poslovni subjekt koji </a:t>
          </a:r>
          <a:r>
            <a:rPr lang="hr-HR" sz="1600" noProof="0" dirty="0">
              <a:latin typeface="Trebuchet MS" panose="020B0603020202020204" pitchFamily="34" charset="0"/>
            </a:rPr>
            <a:t>radi</a:t>
          </a:r>
          <a:r>
            <a:rPr lang="en-GB" sz="1600" dirty="0">
              <a:latin typeface="Trebuchet MS" panose="020B0603020202020204" pitchFamily="34" charset="0"/>
            </a:rPr>
            <a:t> </a:t>
          </a:r>
          <a:r>
            <a:rPr lang="hr-HR" sz="1600" dirty="0">
              <a:latin typeface="Trebuchet MS" panose="020B0603020202020204" pitchFamily="34" charset="0"/>
            </a:rPr>
            <a:t>izravno s potrošačima</a:t>
          </a:r>
        </a:p>
      </dgm:t>
    </dgm:pt>
    <dgm:pt modelId="{3A57252B-1E9A-444A-AAB2-B85F7823DAF2}" type="parTrans" cxnId="{5EA5CCE9-3FB6-4BDC-8D9F-D3D23E5997E3}">
      <dgm:prSet/>
      <dgm:spPr/>
      <dgm:t>
        <a:bodyPr/>
        <a:lstStyle/>
        <a:p>
          <a:endParaRPr lang="hr-HR"/>
        </a:p>
      </dgm:t>
    </dgm:pt>
    <dgm:pt modelId="{9C665534-BF37-4762-A05D-F2B7260ECC37}" type="sibTrans" cxnId="{5EA5CCE9-3FB6-4BDC-8D9F-D3D23E5997E3}">
      <dgm:prSet/>
      <dgm:spPr/>
      <dgm:t>
        <a:bodyPr/>
        <a:lstStyle/>
        <a:p>
          <a:endParaRPr lang="hr-HR"/>
        </a:p>
      </dgm:t>
    </dgm:pt>
    <dgm:pt modelId="{F35A1DE4-C3A6-4E49-925B-720F28FCB7B2}">
      <dgm:prSet phldrT="[Text]" custT="1"/>
      <dgm:spPr/>
      <dgm:t>
        <a:bodyPr/>
        <a:lstStyle/>
        <a:p>
          <a:pPr algn="just"/>
          <a:r>
            <a:rPr lang="pl-PL" sz="1600" dirty="0">
              <a:latin typeface="Trebuchet MS" panose="020B0603020202020204" pitchFamily="34" charset="0"/>
            </a:rPr>
            <a:t>poziv </a:t>
          </a:r>
          <a:r>
            <a:rPr lang="hr-HR" sz="1600" noProof="0" dirty="0">
              <a:latin typeface="Trebuchet MS" panose="020B0603020202020204" pitchFamily="34" charset="0"/>
            </a:rPr>
            <a:t>putem</a:t>
          </a:r>
          <a:r>
            <a:rPr lang="pl-PL" sz="1600" dirty="0">
              <a:latin typeface="Trebuchet MS" panose="020B0603020202020204" pitchFamily="34" charset="0"/>
            </a:rPr>
            <a:t> </a:t>
          </a:r>
          <a:r>
            <a:rPr lang="en-GB" sz="1600" dirty="0" err="1">
              <a:latin typeface="Trebuchet MS" panose="020B0603020202020204" pitchFamily="34" charset="0"/>
            </a:rPr>
            <a:t>informativne</a:t>
          </a:r>
          <a:r>
            <a:rPr lang="pl-PL" sz="1600" dirty="0">
              <a:latin typeface="Trebuchet MS" panose="020B0603020202020204" pitchFamily="34" charset="0"/>
            </a:rPr>
            <a:t> kampanj</a:t>
          </a:r>
          <a:r>
            <a:rPr lang="en-GB" sz="1600" dirty="0">
              <a:latin typeface="Trebuchet MS" panose="020B0603020202020204" pitchFamily="34" charset="0"/>
            </a:rPr>
            <a:t>e</a:t>
          </a:r>
          <a:r>
            <a:rPr lang="pl-PL" sz="1600" dirty="0">
              <a:latin typeface="Trebuchet MS" panose="020B0603020202020204" pitchFamily="34" charset="0"/>
            </a:rPr>
            <a:t> razvijen</a:t>
          </a:r>
          <a:r>
            <a:rPr lang="en-GB" sz="1600" dirty="0">
              <a:latin typeface="Trebuchet MS" panose="020B0603020202020204" pitchFamily="34" charset="0"/>
            </a:rPr>
            <a:t>e</a:t>
          </a:r>
          <a:r>
            <a:rPr lang="pl-PL" sz="1600" dirty="0">
              <a:latin typeface="Trebuchet MS" panose="020B0603020202020204" pitchFamily="34" charset="0"/>
            </a:rPr>
            <a:t> u suradnji s Koordinacijskim odborom za komunikaciju</a:t>
          </a:r>
          <a:endParaRPr lang="hr-HR" sz="1600" dirty="0">
            <a:latin typeface="Trebuchet MS" panose="020B0603020202020204" pitchFamily="34" charset="0"/>
          </a:endParaRPr>
        </a:p>
      </dgm:t>
    </dgm:pt>
    <dgm:pt modelId="{7DE437D8-79E3-444A-8A02-3B7549A4F7D8}" type="parTrans" cxnId="{6626ACA6-0BFC-4A8E-A493-A65BAF4B98F6}">
      <dgm:prSet/>
      <dgm:spPr/>
      <dgm:t>
        <a:bodyPr/>
        <a:lstStyle/>
        <a:p>
          <a:endParaRPr lang="hr-HR"/>
        </a:p>
      </dgm:t>
    </dgm:pt>
    <dgm:pt modelId="{C32BF632-0191-49EA-8CC4-66703E1FC277}" type="sibTrans" cxnId="{6626ACA6-0BFC-4A8E-A493-A65BAF4B98F6}">
      <dgm:prSet/>
      <dgm:spPr/>
      <dgm:t>
        <a:bodyPr/>
        <a:lstStyle/>
        <a:p>
          <a:endParaRPr lang="hr-HR"/>
        </a:p>
      </dgm:t>
    </dgm:pt>
    <dgm:pt modelId="{A24F90F0-5119-4F5C-A2C1-73437BE4CFD3}">
      <dgm:prSet phldrT="[Text]" custT="1"/>
      <dgm:spPr/>
      <dgm:t>
        <a:bodyPr/>
        <a:lstStyle/>
        <a:p>
          <a:pPr algn="just"/>
          <a:r>
            <a:rPr lang="en-GB" sz="1600" dirty="0">
              <a:latin typeface="Trebuchet MS" panose="020B0603020202020204" pitchFamily="34" charset="0"/>
            </a:rPr>
            <a:t>o</a:t>
          </a:r>
          <a:r>
            <a:rPr lang="hr-HR" sz="1600" dirty="0" err="1">
              <a:latin typeface="Trebuchet MS" panose="020B0603020202020204" pitchFamily="34" charset="0"/>
            </a:rPr>
            <a:t>nline</a:t>
          </a:r>
          <a:r>
            <a:rPr lang="en-GB" sz="1600" dirty="0">
              <a:latin typeface="Trebuchet MS" panose="020B0603020202020204" pitchFamily="34" charset="0"/>
            </a:rPr>
            <a:t> </a:t>
          </a:r>
          <a:r>
            <a:rPr lang="hr-HR" sz="1600" noProof="0" dirty="0">
              <a:latin typeface="Trebuchet MS" panose="020B0603020202020204" pitchFamily="34" charset="0"/>
            </a:rPr>
            <a:t>pristupanje</a:t>
          </a:r>
          <a:r>
            <a:rPr lang="hr-HR" sz="1600" dirty="0">
              <a:latin typeface="Trebuchet MS" panose="020B0603020202020204" pitchFamily="34" charset="0"/>
            </a:rPr>
            <a:t>, putem službenih stranica uvođenja eura u RH i Ministarstva gospodarstva i održivog razvoja</a:t>
          </a:r>
        </a:p>
      </dgm:t>
    </dgm:pt>
    <dgm:pt modelId="{58D315C5-1BE4-4F2C-8F58-D08BF99959B2}" type="parTrans" cxnId="{8C488AB3-3EBF-405E-B717-232104BE1B1C}">
      <dgm:prSet/>
      <dgm:spPr/>
      <dgm:t>
        <a:bodyPr/>
        <a:lstStyle/>
        <a:p>
          <a:endParaRPr lang="hr-HR"/>
        </a:p>
      </dgm:t>
    </dgm:pt>
    <dgm:pt modelId="{EFAAB5B2-58EE-44A4-81EB-9D0BAE5FDAE5}" type="sibTrans" cxnId="{8C488AB3-3EBF-405E-B717-232104BE1B1C}">
      <dgm:prSet/>
      <dgm:spPr/>
      <dgm:t>
        <a:bodyPr/>
        <a:lstStyle/>
        <a:p>
          <a:endParaRPr lang="hr-HR"/>
        </a:p>
      </dgm:t>
    </dgm:pt>
    <dgm:pt modelId="{E8D93BDF-E4CF-4A92-BDB3-E6550116B4A1}">
      <dgm:prSet phldrT="[Text]" custT="1"/>
      <dgm:spPr/>
      <dgm:t>
        <a:bodyPr/>
        <a:lstStyle/>
        <a:p>
          <a:r>
            <a:rPr lang="hr-HR" sz="1600" dirty="0">
              <a:latin typeface="Trebuchet MS" panose="020B0603020202020204" pitchFamily="34" charset="0"/>
            </a:rPr>
            <a:t>dizajn Etičkog kodeksa je trenutno u </a:t>
          </a:r>
          <a:r>
            <a:rPr lang="hr-HR" sz="1600" noProof="0" dirty="0">
              <a:latin typeface="Trebuchet MS" panose="020B0603020202020204" pitchFamily="34" charset="0"/>
            </a:rPr>
            <a:t>fazi izrade</a:t>
          </a:r>
        </a:p>
      </dgm:t>
    </dgm:pt>
    <dgm:pt modelId="{0B26DE2B-0F06-496D-A476-E663EB768922}" type="parTrans" cxnId="{D34C7716-9E19-4C32-872A-A981ACAEEB9D}">
      <dgm:prSet/>
      <dgm:spPr/>
      <dgm:t>
        <a:bodyPr/>
        <a:lstStyle/>
        <a:p>
          <a:endParaRPr lang="hr-HR"/>
        </a:p>
      </dgm:t>
    </dgm:pt>
    <dgm:pt modelId="{74528C1B-B64F-4AA7-99E6-4D522A609E62}" type="sibTrans" cxnId="{D34C7716-9E19-4C32-872A-A981ACAEEB9D}">
      <dgm:prSet/>
      <dgm:spPr/>
      <dgm:t>
        <a:bodyPr/>
        <a:lstStyle/>
        <a:p>
          <a:endParaRPr lang="hr-HR"/>
        </a:p>
      </dgm:t>
    </dgm:pt>
    <dgm:pt modelId="{3D14ED91-39EF-4C9A-89C6-47687047AA36}" type="pres">
      <dgm:prSet presAssocID="{00479F00-9041-402F-A047-429ADC76C7D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444ABF-6E1C-439B-9CAF-41B99C7AAD1A}" type="pres">
      <dgm:prSet presAssocID="{00479F00-9041-402F-A047-429ADC76C7DD}" presName="dummyMaxCanvas" presStyleCnt="0">
        <dgm:presLayoutVars/>
      </dgm:prSet>
      <dgm:spPr/>
    </dgm:pt>
    <dgm:pt modelId="{D2427088-366B-4971-BC78-0C1909DCAAB3}" type="pres">
      <dgm:prSet presAssocID="{00479F00-9041-402F-A047-429ADC76C7DD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82EB20-20DD-4431-872B-2A2B83923166}" type="pres">
      <dgm:prSet presAssocID="{00479F00-9041-402F-A047-429ADC76C7DD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CC104-3407-4A68-92D6-49818C34C191}" type="pres">
      <dgm:prSet presAssocID="{00479F00-9041-402F-A047-429ADC76C7DD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D57E22-30B8-4E4F-AE45-D92D7227B39F}" type="pres">
      <dgm:prSet presAssocID="{00479F00-9041-402F-A047-429ADC76C7DD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57EB4-99BA-4902-91D4-B502202CB933}" type="pres">
      <dgm:prSet presAssocID="{00479F00-9041-402F-A047-429ADC76C7DD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E86ED-F90F-4849-BED9-A50906D915BB}" type="pres">
      <dgm:prSet presAssocID="{00479F00-9041-402F-A047-429ADC76C7DD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EAFB19-F896-4F40-9DF7-364684AC984F}" type="pres">
      <dgm:prSet presAssocID="{00479F00-9041-402F-A047-429ADC76C7DD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4980D9-EA02-4F1E-923F-9C5C08928583}" type="pres">
      <dgm:prSet presAssocID="{00479F00-9041-402F-A047-429ADC76C7DD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9A6AE2-C712-47E8-B681-8369CC363602}" type="pres">
      <dgm:prSet presAssocID="{00479F00-9041-402F-A047-429ADC76C7DD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8F7A50-4DDE-4D63-9639-D64400775EC6}" type="pres">
      <dgm:prSet presAssocID="{00479F00-9041-402F-A047-429ADC76C7DD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9F3E31-70E9-47C4-BA02-6A62DE86F23E}" type="pres">
      <dgm:prSet presAssocID="{00479F00-9041-402F-A047-429ADC76C7DD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4C5CC5-0FDB-43BD-BAF4-AC74E0F93668}" type="presOf" srcId="{E8D93BDF-E4CF-4A92-BDB3-E6550116B4A1}" destId="{8ED57E22-30B8-4E4F-AE45-D92D7227B39F}" srcOrd="0" destOrd="0" presId="urn:microsoft.com/office/officeart/2005/8/layout/vProcess5"/>
    <dgm:cxn modelId="{647E84DE-8B97-405D-B429-CAFE3AC9711F}" type="presOf" srcId="{77AC9D0C-1D13-46FF-B3BD-C5B92C67743E}" destId="{D2427088-366B-4971-BC78-0C1909DCAAB3}" srcOrd="0" destOrd="0" presId="urn:microsoft.com/office/officeart/2005/8/layout/vProcess5"/>
    <dgm:cxn modelId="{0C074600-9CB0-48CB-A9F2-49720577F313}" type="presOf" srcId="{77AC9D0C-1D13-46FF-B3BD-C5B92C67743E}" destId="{D94980D9-EA02-4F1E-923F-9C5C08928583}" srcOrd="1" destOrd="0" presId="urn:microsoft.com/office/officeart/2005/8/layout/vProcess5"/>
    <dgm:cxn modelId="{FB028DE4-0B6D-4BD9-B934-206E4E647118}" type="presOf" srcId="{00479F00-9041-402F-A047-429ADC76C7DD}" destId="{3D14ED91-39EF-4C9A-89C6-47687047AA36}" srcOrd="0" destOrd="0" presId="urn:microsoft.com/office/officeart/2005/8/layout/vProcess5"/>
    <dgm:cxn modelId="{076152BD-1C7B-4983-8DFB-B72C13D496FB}" type="presOf" srcId="{A24F90F0-5119-4F5C-A2C1-73437BE4CFD3}" destId="{38ECC104-3407-4A68-92D6-49818C34C191}" srcOrd="0" destOrd="0" presId="urn:microsoft.com/office/officeart/2005/8/layout/vProcess5"/>
    <dgm:cxn modelId="{3E7CF270-E3BB-4863-B15C-CEF719D55BC9}" type="presOf" srcId="{E8D93BDF-E4CF-4A92-BDB3-E6550116B4A1}" destId="{419F3E31-70E9-47C4-BA02-6A62DE86F23E}" srcOrd="1" destOrd="0" presId="urn:microsoft.com/office/officeart/2005/8/layout/vProcess5"/>
    <dgm:cxn modelId="{8C488AB3-3EBF-405E-B717-232104BE1B1C}" srcId="{00479F00-9041-402F-A047-429ADC76C7DD}" destId="{A24F90F0-5119-4F5C-A2C1-73437BE4CFD3}" srcOrd="2" destOrd="0" parTransId="{58D315C5-1BE4-4F2C-8F58-D08BF99959B2}" sibTransId="{EFAAB5B2-58EE-44A4-81EB-9D0BAE5FDAE5}"/>
    <dgm:cxn modelId="{6626ACA6-0BFC-4A8E-A493-A65BAF4B98F6}" srcId="{00479F00-9041-402F-A047-429ADC76C7DD}" destId="{F35A1DE4-C3A6-4E49-925B-720F28FCB7B2}" srcOrd="1" destOrd="0" parTransId="{7DE437D8-79E3-444A-8A02-3B7549A4F7D8}" sibTransId="{C32BF632-0191-49EA-8CC4-66703E1FC277}"/>
    <dgm:cxn modelId="{52F7CD0C-AC94-47AB-A293-67C3F22C8573}" type="presOf" srcId="{EFAAB5B2-58EE-44A4-81EB-9D0BAE5FDAE5}" destId="{05EAFB19-F896-4F40-9DF7-364684AC984F}" srcOrd="0" destOrd="0" presId="urn:microsoft.com/office/officeart/2005/8/layout/vProcess5"/>
    <dgm:cxn modelId="{D1A0C246-8715-4B72-A438-45E4B20F186B}" type="presOf" srcId="{F35A1DE4-C3A6-4E49-925B-720F28FCB7B2}" destId="{D39A6AE2-C712-47E8-B681-8369CC363602}" srcOrd="1" destOrd="0" presId="urn:microsoft.com/office/officeart/2005/8/layout/vProcess5"/>
    <dgm:cxn modelId="{245F3803-8477-40B9-9271-808C6A67FAE1}" type="presOf" srcId="{C32BF632-0191-49EA-8CC4-66703E1FC277}" destId="{69DE86ED-F90F-4849-BED9-A50906D915BB}" srcOrd="0" destOrd="0" presId="urn:microsoft.com/office/officeart/2005/8/layout/vProcess5"/>
    <dgm:cxn modelId="{0CD1029C-CAEF-43CF-A76C-3E2B49F6B515}" type="presOf" srcId="{A24F90F0-5119-4F5C-A2C1-73437BE4CFD3}" destId="{AC8F7A50-4DDE-4D63-9639-D64400775EC6}" srcOrd="1" destOrd="0" presId="urn:microsoft.com/office/officeart/2005/8/layout/vProcess5"/>
    <dgm:cxn modelId="{D34C7716-9E19-4C32-872A-A981ACAEEB9D}" srcId="{00479F00-9041-402F-A047-429ADC76C7DD}" destId="{E8D93BDF-E4CF-4A92-BDB3-E6550116B4A1}" srcOrd="3" destOrd="0" parTransId="{0B26DE2B-0F06-496D-A476-E663EB768922}" sibTransId="{74528C1B-B64F-4AA7-99E6-4D522A609E62}"/>
    <dgm:cxn modelId="{5EA5CCE9-3FB6-4BDC-8D9F-D3D23E5997E3}" srcId="{00479F00-9041-402F-A047-429ADC76C7DD}" destId="{77AC9D0C-1D13-46FF-B3BD-C5B92C67743E}" srcOrd="0" destOrd="0" parTransId="{3A57252B-1E9A-444A-AAB2-B85F7823DAF2}" sibTransId="{9C665534-BF37-4762-A05D-F2B7260ECC37}"/>
    <dgm:cxn modelId="{0908EA1C-81C4-462B-9472-43315EF8C7CE}" type="presOf" srcId="{9C665534-BF37-4762-A05D-F2B7260ECC37}" destId="{95157EB4-99BA-4902-91D4-B502202CB933}" srcOrd="0" destOrd="0" presId="urn:microsoft.com/office/officeart/2005/8/layout/vProcess5"/>
    <dgm:cxn modelId="{F49A2A00-195D-4A4D-AB93-41BF4CB740D0}" type="presOf" srcId="{F35A1DE4-C3A6-4E49-925B-720F28FCB7B2}" destId="{8282EB20-20DD-4431-872B-2A2B83923166}" srcOrd="0" destOrd="0" presId="urn:microsoft.com/office/officeart/2005/8/layout/vProcess5"/>
    <dgm:cxn modelId="{C1929D26-4CBB-4084-A490-DE3A3025F8EC}" type="presParOf" srcId="{3D14ED91-39EF-4C9A-89C6-47687047AA36}" destId="{21444ABF-6E1C-439B-9CAF-41B99C7AAD1A}" srcOrd="0" destOrd="0" presId="urn:microsoft.com/office/officeart/2005/8/layout/vProcess5"/>
    <dgm:cxn modelId="{26FD72C3-6B57-466A-AA17-E4AC70365220}" type="presParOf" srcId="{3D14ED91-39EF-4C9A-89C6-47687047AA36}" destId="{D2427088-366B-4971-BC78-0C1909DCAAB3}" srcOrd="1" destOrd="0" presId="urn:microsoft.com/office/officeart/2005/8/layout/vProcess5"/>
    <dgm:cxn modelId="{4AEAE73A-1AB4-4F09-8508-D9D356565046}" type="presParOf" srcId="{3D14ED91-39EF-4C9A-89C6-47687047AA36}" destId="{8282EB20-20DD-4431-872B-2A2B83923166}" srcOrd="2" destOrd="0" presId="urn:microsoft.com/office/officeart/2005/8/layout/vProcess5"/>
    <dgm:cxn modelId="{C2C5EB14-4D81-40D5-8A81-CDFC3CAF353D}" type="presParOf" srcId="{3D14ED91-39EF-4C9A-89C6-47687047AA36}" destId="{38ECC104-3407-4A68-92D6-49818C34C191}" srcOrd="3" destOrd="0" presId="urn:microsoft.com/office/officeart/2005/8/layout/vProcess5"/>
    <dgm:cxn modelId="{08212A1A-A61D-4401-B64A-11D00FF90800}" type="presParOf" srcId="{3D14ED91-39EF-4C9A-89C6-47687047AA36}" destId="{8ED57E22-30B8-4E4F-AE45-D92D7227B39F}" srcOrd="4" destOrd="0" presId="urn:microsoft.com/office/officeart/2005/8/layout/vProcess5"/>
    <dgm:cxn modelId="{9DEDB6DA-3C59-4ABB-9276-01419410AFCD}" type="presParOf" srcId="{3D14ED91-39EF-4C9A-89C6-47687047AA36}" destId="{95157EB4-99BA-4902-91D4-B502202CB933}" srcOrd="5" destOrd="0" presId="urn:microsoft.com/office/officeart/2005/8/layout/vProcess5"/>
    <dgm:cxn modelId="{AB862195-71A1-48F1-BF5F-D0609019FF22}" type="presParOf" srcId="{3D14ED91-39EF-4C9A-89C6-47687047AA36}" destId="{69DE86ED-F90F-4849-BED9-A50906D915BB}" srcOrd="6" destOrd="0" presId="urn:microsoft.com/office/officeart/2005/8/layout/vProcess5"/>
    <dgm:cxn modelId="{2843FEB9-29D6-4D82-ADBF-D63D29E2DB74}" type="presParOf" srcId="{3D14ED91-39EF-4C9A-89C6-47687047AA36}" destId="{05EAFB19-F896-4F40-9DF7-364684AC984F}" srcOrd="7" destOrd="0" presId="urn:microsoft.com/office/officeart/2005/8/layout/vProcess5"/>
    <dgm:cxn modelId="{FEDE5124-D541-4F3E-ABAA-A88C1501AE90}" type="presParOf" srcId="{3D14ED91-39EF-4C9A-89C6-47687047AA36}" destId="{D94980D9-EA02-4F1E-923F-9C5C08928583}" srcOrd="8" destOrd="0" presId="urn:microsoft.com/office/officeart/2005/8/layout/vProcess5"/>
    <dgm:cxn modelId="{345BD356-38A7-420D-B895-BB311A55BE8B}" type="presParOf" srcId="{3D14ED91-39EF-4C9A-89C6-47687047AA36}" destId="{D39A6AE2-C712-47E8-B681-8369CC363602}" srcOrd="9" destOrd="0" presId="urn:microsoft.com/office/officeart/2005/8/layout/vProcess5"/>
    <dgm:cxn modelId="{7FBD15AD-9BED-4273-853D-B917CCCDA332}" type="presParOf" srcId="{3D14ED91-39EF-4C9A-89C6-47687047AA36}" destId="{AC8F7A50-4DDE-4D63-9639-D64400775EC6}" srcOrd="10" destOrd="0" presId="urn:microsoft.com/office/officeart/2005/8/layout/vProcess5"/>
    <dgm:cxn modelId="{6DC3BCB6-0719-48CA-9B0F-7028A22B129B}" type="presParOf" srcId="{3D14ED91-39EF-4C9A-89C6-47687047AA36}" destId="{419F3E31-70E9-47C4-BA02-6A62DE86F23E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730BE78-E8DD-4E35-955F-8F35180E01D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43BA59B3-4266-48DE-A732-44EF6C1CDAE9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1. ne zloupotrijebiti postupak uvođenja eura za neopravdano povećanje cijena roba i usluga </a:t>
          </a:r>
        </a:p>
      </dgm:t>
    </dgm:pt>
    <dgm:pt modelId="{51F26BCE-0305-4B62-87FC-160744D3BEE9}" type="parTrans" cxnId="{8208C3FE-07C8-47AB-A0CA-7AD2BF8DD713}">
      <dgm:prSet/>
      <dgm:spPr/>
      <dgm:t>
        <a:bodyPr/>
        <a:lstStyle/>
        <a:p>
          <a:pPr algn="ctr"/>
          <a:endParaRPr lang="hr-HR"/>
        </a:p>
      </dgm:t>
    </dgm:pt>
    <dgm:pt modelId="{69EC270F-EF30-448A-9F83-9C555F4855B1}" type="sibTrans" cxnId="{8208C3FE-07C8-47AB-A0CA-7AD2BF8DD713}">
      <dgm:prSet/>
      <dgm:spPr/>
      <dgm:t>
        <a:bodyPr/>
        <a:lstStyle/>
        <a:p>
          <a:pPr algn="ctr"/>
          <a:endParaRPr lang="hr-HR"/>
        </a:p>
      </dgm:t>
    </dgm:pt>
    <dgm:pt modelId="{327EA4ED-75F6-492C-AB71-A072142CE42A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2. dvojno iskazivanje cijena za sve robe i usluge u kunama i u eurima u razdoblju obveze dvojnog iskazivanja cijena</a:t>
          </a:r>
        </a:p>
      </dgm:t>
    </dgm:pt>
    <dgm:pt modelId="{24648E4B-ABF6-4A79-B974-C2B5CAD19196}" type="parTrans" cxnId="{418D5FD4-AC97-4E4B-95ED-37F60385599B}">
      <dgm:prSet/>
      <dgm:spPr/>
      <dgm:t>
        <a:bodyPr/>
        <a:lstStyle/>
        <a:p>
          <a:pPr algn="ctr"/>
          <a:endParaRPr lang="hr-HR"/>
        </a:p>
      </dgm:t>
    </dgm:pt>
    <dgm:pt modelId="{F6FBE36E-AD8D-447C-831E-8997724A12F8}" type="sibTrans" cxnId="{418D5FD4-AC97-4E4B-95ED-37F60385599B}">
      <dgm:prSet/>
      <dgm:spPr/>
      <dgm:t>
        <a:bodyPr/>
        <a:lstStyle/>
        <a:p>
          <a:pPr algn="ctr"/>
          <a:endParaRPr lang="hr-HR"/>
        </a:p>
      </dgm:t>
    </dgm:pt>
    <dgm:pt modelId="{E639BAD2-3147-47E9-896E-FFE54F033866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3. preračunavanje i zaokruživanje cijena u skladu s odredbama Zakona o uvođenju eura kao službene valute u Republici Hrvatskoj</a:t>
          </a:r>
        </a:p>
      </dgm:t>
    </dgm:pt>
    <dgm:pt modelId="{13233AE3-FE23-43D8-A36A-2380FB8A42ED}" type="parTrans" cxnId="{599C8BC7-23D6-45A2-9EBE-16FE710EDD47}">
      <dgm:prSet/>
      <dgm:spPr/>
      <dgm:t>
        <a:bodyPr/>
        <a:lstStyle/>
        <a:p>
          <a:pPr algn="ctr"/>
          <a:endParaRPr lang="hr-HR"/>
        </a:p>
      </dgm:t>
    </dgm:pt>
    <dgm:pt modelId="{F708B870-407C-4880-80EE-DCE7D920FB41}" type="sibTrans" cxnId="{599C8BC7-23D6-45A2-9EBE-16FE710EDD47}">
      <dgm:prSet/>
      <dgm:spPr/>
      <dgm:t>
        <a:bodyPr/>
        <a:lstStyle/>
        <a:p>
          <a:pPr algn="ctr"/>
          <a:endParaRPr lang="hr-HR"/>
        </a:p>
      </dgm:t>
    </dgm:pt>
    <dgm:pt modelId="{3C549AD3-77CA-441A-93C7-4692665E00E4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4. u razdoblju dvojnog optjecaja posebnu pažnju posvetiti pravilnom i jasnom preračunavanju ostatka iznosa koji se mora vratiti potrošaču u eurima</a:t>
          </a:r>
        </a:p>
      </dgm:t>
    </dgm:pt>
    <dgm:pt modelId="{4CC9FFC9-EB18-4113-8844-BBCBA4AB9644}" type="parTrans" cxnId="{1BEAB3E3-2286-4933-9D9B-B16BC9F1553C}">
      <dgm:prSet/>
      <dgm:spPr/>
      <dgm:t>
        <a:bodyPr/>
        <a:lstStyle/>
        <a:p>
          <a:pPr algn="ctr"/>
          <a:endParaRPr lang="hr-HR"/>
        </a:p>
      </dgm:t>
    </dgm:pt>
    <dgm:pt modelId="{89B92576-BF3B-449D-B030-029796404FF6}" type="sibTrans" cxnId="{1BEAB3E3-2286-4933-9D9B-B16BC9F1553C}">
      <dgm:prSet/>
      <dgm:spPr/>
      <dgm:t>
        <a:bodyPr/>
        <a:lstStyle/>
        <a:p>
          <a:pPr algn="ctr"/>
          <a:endParaRPr lang="hr-HR"/>
        </a:p>
      </dgm:t>
    </dgm:pt>
    <dgm:pt modelId="{FA52D971-6E8A-4E94-885F-C85BDD98537B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5. utvrđeni fiksni tečaj konverzije istaknuti na jasan, vidljiv i lako uočljiv način</a:t>
          </a:r>
        </a:p>
      </dgm:t>
    </dgm:pt>
    <dgm:pt modelId="{21E6220D-E341-4331-B0C6-4D53758BDF85}" type="parTrans" cxnId="{F63DA1B2-355D-4AB6-83BC-56FF9D2B2826}">
      <dgm:prSet/>
      <dgm:spPr/>
      <dgm:t>
        <a:bodyPr/>
        <a:lstStyle/>
        <a:p>
          <a:pPr algn="ctr"/>
          <a:endParaRPr lang="hr-HR"/>
        </a:p>
      </dgm:t>
    </dgm:pt>
    <dgm:pt modelId="{A1384A51-A8D0-4416-AB75-AC0D7B3ABBC5}" type="sibTrans" cxnId="{F63DA1B2-355D-4AB6-83BC-56FF9D2B2826}">
      <dgm:prSet/>
      <dgm:spPr/>
      <dgm:t>
        <a:bodyPr/>
        <a:lstStyle/>
        <a:p>
          <a:pPr algn="ctr"/>
          <a:endParaRPr lang="hr-HR"/>
        </a:p>
      </dgm:t>
    </dgm:pt>
    <dgm:pt modelId="{79656009-0ADD-45A3-9C81-CFD88AA1577C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6. informirati i osposobljavati svoje radnike o pitanjima vezanim uz postupak uvođenja eura</a:t>
          </a:r>
        </a:p>
      </dgm:t>
    </dgm:pt>
    <dgm:pt modelId="{66F26927-C31C-4920-AFEE-2D7C8097DA65}" type="parTrans" cxnId="{04054868-3A22-4305-9498-1B4EE6EF7C3F}">
      <dgm:prSet/>
      <dgm:spPr/>
      <dgm:t>
        <a:bodyPr/>
        <a:lstStyle/>
        <a:p>
          <a:endParaRPr lang="hr-HR"/>
        </a:p>
      </dgm:t>
    </dgm:pt>
    <dgm:pt modelId="{3781FCB2-D0DD-4099-BD22-CE66C6EAE4BE}" type="sibTrans" cxnId="{04054868-3A22-4305-9498-1B4EE6EF7C3F}">
      <dgm:prSet/>
      <dgm:spPr/>
      <dgm:t>
        <a:bodyPr/>
        <a:lstStyle/>
        <a:p>
          <a:endParaRPr lang="hr-HR"/>
        </a:p>
      </dgm:t>
    </dgm:pt>
    <dgm:pt modelId="{4CD264CC-C8D2-4F91-AA70-BA9116F9214D}">
      <dgm:prSet phldrT="[Text]" custT="1"/>
      <dgm:spPr/>
      <dgm:t>
        <a:bodyPr/>
        <a:lstStyle/>
        <a:p>
          <a:pPr algn="ctr"/>
          <a:r>
            <a:rPr lang="hr-HR" sz="1400" noProof="0" dirty="0">
              <a:latin typeface="Trebuchet MS" panose="020B0603020202020204" pitchFamily="34" charset="0"/>
            </a:rPr>
            <a:t>7. prikazivanje dvojno iskazanih cijena i fiksnog tečaja konverzije tijekom promotivnih i marketinških aktivnosti</a:t>
          </a:r>
        </a:p>
      </dgm:t>
    </dgm:pt>
    <dgm:pt modelId="{238BA0E7-E6DB-4E89-AA4F-34D557A249DE}" type="parTrans" cxnId="{5A6C9805-0643-4CF8-9925-A95011816D3B}">
      <dgm:prSet/>
      <dgm:spPr/>
      <dgm:t>
        <a:bodyPr/>
        <a:lstStyle/>
        <a:p>
          <a:endParaRPr lang="hr-HR"/>
        </a:p>
      </dgm:t>
    </dgm:pt>
    <dgm:pt modelId="{EEB979BC-65BF-4EB6-BD1C-E7DD52AC9414}" type="sibTrans" cxnId="{5A6C9805-0643-4CF8-9925-A95011816D3B}">
      <dgm:prSet/>
      <dgm:spPr/>
      <dgm:t>
        <a:bodyPr/>
        <a:lstStyle/>
        <a:p>
          <a:endParaRPr lang="hr-HR"/>
        </a:p>
      </dgm:t>
    </dgm:pt>
    <dgm:pt modelId="{7BFCA1EC-F096-4303-A988-2555FD53697D}" type="pres">
      <dgm:prSet presAssocID="{F730BE78-E8DD-4E35-955F-8F35180E01D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AF50211-D867-41E0-9857-523D12342A4C}" type="pres">
      <dgm:prSet presAssocID="{43BA59B3-4266-48DE-A732-44EF6C1CDAE9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271C80-E642-4459-96F1-8CAB220856AD}" type="pres">
      <dgm:prSet presAssocID="{69EC270F-EF30-448A-9F83-9C555F4855B1}" presName="sibTrans" presStyleCnt="0"/>
      <dgm:spPr/>
    </dgm:pt>
    <dgm:pt modelId="{C08E59F8-3CBD-4737-B0C6-1EFC03211C68}" type="pres">
      <dgm:prSet presAssocID="{327EA4ED-75F6-492C-AB71-A072142CE42A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93A9C7-1982-4AA9-B5F2-7439B47A92CE}" type="pres">
      <dgm:prSet presAssocID="{F6FBE36E-AD8D-447C-831E-8997724A12F8}" presName="sibTrans" presStyleCnt="0"/>
      <dgm:spPr/>
    </dgm:pt>
    <dgm:pt modelId="{7EEE59EF-B42E-4654-A541-0638FA006102}" type="pres">
      <dgm:prSet presAssocID="{E639BAD2-3147-47E9-896E-FFE54F03386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074B9-B985-458D-AA8F-CEA5DA4D0ADC}" type="pres">
      <dgm:prSet presAssocID="{F708B870-407C-4880-80EE-DCE7D920FB41}" presName="sibTrans" presStyleCnt="0"/>
      <dgm:spPr/>
    </dgm:pt>
    <dgm:pt modelId="{A36DBF90-C4AB-4A3E-8BC2-69782688FADF}" type="pres">
      <dgm:prSet presAssocID="{3C549AD3-77CA-441A-93C7-4692665E00E4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67871C-682B-4700-B7B7-807FACF09BFF}" type="pres">
      <dgm:prSet presAssocID="{89B92576-BF3B-449D-B030-029796404FF6}" presName="sibTrans" presStyleCnt="0"/>
      <dgm:spPr/>
    </dgm:pt>
    <dgm:pt modelId="{3E5D7165-7034-4834-9B83-3DE72C6C6B36}" type="pres">
      <dgm:prSet presAssocID="{FA52D971-6E8A-4E94-885F-C85BDD98537B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A21CD4-BC31-4B05-A13B-4B5133B8F253}" type="pres">
      <dgm:prSet presAssocID="{A1384A51-A8D0-4416-AB75-AC0D7B3ABBC5}" presName="sibTrans" presStyleCnt="0"/>
      <dgm:spPr/>
    </dgm:pt>
    <dgm:pt modelId="{1D754AFE-C74C-43FE-852F-0A8D20EB5E8D}" type="pres">
      <dgm:prSet presAssocID="{79656009-0ADD-45A3-9C81-CFD88AA1577C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9108B8-7F84-4261-B693-591A60DD7540}" type="pres">
      <dgm:prSet presAssocID="{3781FCB2-D0DD-4099-BD22-CE66C6EAE4BE}" presName="sibTrans" presStyleCnt="0"/>
      <dgm:spPr/>
    </dgm:pt>
    <dgm:pt modelId="{C333D7CE-FA92-4C92-9B80-4D9271189131}" type="pres">
      <dgm:prSet presAssocID="{4CD264CC-C8D2-4F91-AA70-BA9116F9214D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99C8BC7-23D6-45A2-9EBE-16FE710EDD47}" srcId="{F730BE78-E8DD-4E35-955F-8F35180E01DA}" destId="{E639BAD2-3147-47E9-896E-FFE54F033866}" srcOrd="2" destOrd="0" parTransId="{13233AE3-FE23-43D8-A36A-2380FB8A42ED}" sibTransId="{F708B870-407C-4880-80EE-DCE7D920FB41}"/>
    <dgm:cxn modelId="{ECF61A0F-5DA1-4EBE-B7EE-3AFCB8F33BB7}" type="presOf" srcId="{43BA59B3-4266-48DE-A732-44EF6C1CDAE9}" destId="{4AF50211-D867-41E0-9857-523D12342A4C}" srcOrd="0" destOrd="0" presId="urn:microsoft.com/office/officeart/2005/8/layout/default"/>
    <dgm:cxn modelId="{BAC8000B-0683-4314-9710-A2B7A25A17CB}" type="presOf" srcId="{4CD264CC-C8D2-4F91-AA70-BA9116F9214D}" destId="{C333D7CE-FA92-4C92-9B80-4D9271189131}" srcOrd="0" destOrd="0" presId="urn:microsoft.com/office/officeart/2005/8/layout/default"/>
    <dgm:cxn modelId="{FC617BD0-612C-414F-B372-8943494893D6}" type="presOf" srcId="{F730BE78-E8DD-4E35-955F-8F35180E01DA}" destId="{7BFCA1EC-F096-4303-A988-2555FD53697D}" srcOrd="0" destOrd="0" presId="urn:microsoft.com/office/officeart/2005/8/layout/default"/>
    <dgm:cxn modelId="{5A6C9805-0643-4CF8-9925-A95011816D3B}" srcId="{F730BE78-E8DD-4E35-955F-8F35180E01DA}" destId="{4CD264CC-C8D2-4F91-AA70-BA9116F9214D}" srcOrd="6" destOrd="0" parTransId="{238BA0E7-E6DB-4E89-AA4F-34D557A249DE}" sibTransId="{EEB979BC-65BF-4EB6-BD1C-E7DD52AC9414}"/>
    <dgm:cxn modelId="{8208C3FE-07C8-47AB-A0CA-7AD2BF8DD713}" srcId="{F730BE78-E8DD-4E35-955F-8F35180E01DA}" destId="{43BA59B3-4266-48DE-A732-44EF6C1CDAE9}" srcOrd="0" destOrd="0" parTransId="{51F26BCE-0305-4B62-87FC-160744D3BEE9}" sibTransId="{69EC270F-EF30-448A-9F83-9C555F4855B1}"/>
    <dgm:cxn modelId="{A78C45CC-31BB-41C7-94D1-94673925E9CB}" type="presOf" srcId="{FA52D971-6E8A-4E94-885F-C85BDD98537B}" destId="{3E5D7165-7034-4834-9B83-3DE72C6C6B36}" srcOrd="0" destOrd="0" presId="urn:microsoft.com/office/officeart/2005/8/layout/default"/>
    <dgm:cxn modelId="{418D5FD4-AC97-4E4B-95ED-37F60385599B}" srcId="{F730BE78-E8DD-4E35-955F-8F35180E01DA}" destId="{327EA4ED-75F6-492C-AB71-A072142CE42A}" srcOrd="1" destOrd="0" parTransId="{24648E4B-ABF6-4A79-B974-C2B5CAD19196}" sibTransId="{F6FBE36E-AD8D-447C-831E-8997724A12F8}"/>
    <dgm:cxn modelId="{F63DA1B2-355D-4AB6-83BC-56FF9D2B2826}" srcId="{F730BE78-E8DD-4E35-955F-8F35180E01DA}" destId="{FA52D971-6E8A-4E94-885F-C85BDD98537B}" srcOrd="4" destOrd="0" parTransId="{21E6220D-E341-4331-B0C6-4D53758BDF85}" sibTransId="{A1384A51-A8D0-4416-AB75-AC0D7B3ABBC5}"/>
    <dgm:cxn modelId="{D96E2614-6A35-4A8B-A9ED-30B1390FB792}" type="presOf" srcId="{E639BAD2-3147-47E9-896E-FFE54F033866}" destId="{7EEE59EF-B42E-4654-A541-0638FA006102}" srcOrd="0" destOrd="0" presId="urn:microsoft.com/office/officeart/2005/8/layout/default"/>
    <dgm:cxn modelId="{1BEAB3E3-2286-4933-9D9B-B16BC9F1553C}" srcId="{F730BE78-E8DD-4E35-955F-8F35180E01DA}" destId="{3C549AD3-77CA-441A-93C7-4692665E00E4}" srcOrd="3" destOrd="0" parTransId="{4CC9FFC9-EB18-4113-8844-BBCBA4AB9644}" sibTransId="{89B92576-BF3B-449D-B030-029796404FF6}"/>
    <dgm:cxn modelId="{04054868-3A22-4305-9498-1B4EE6EF7C3F}" srcId="{F730BE78-E8DD-4E35-955F-8F35180E01DA}" destId="{79656009-0ADD-45A3-9C81-CFD88AA1577C}" srcOrd="5" destOrd="0" parTransId="{66F26927-C31C-4920-AFEE-2D7C8097DA65}" sibTransId="{3781FCB2-D0DD-4099-BD22-CE66C6EAE4BE}"/>
    <dgm:cxn modelId="{BE24D926-0E86-424D-92AB-BCC9A846EEB2}" type="presOf" srcId="{3C549AD3-77CA-441A-93C7-4692665E00E4}" destId="{A36DBF90-C4AB-4A3E-8BC2-69782688FADF}" srcOrd="0" destOrd="0" presId="urn:microsoft.com/office/officeart/2005/8/layout/default"/>
    <dgm:cxn modelId="{77124D7B-6C04-426B-BEAB-244279018261}" type="presOf" srcId="{79656009-0ADD-45A3-9C81-CFD88AA1577C}" destId="{1D754AFE-C74C-43FE-852F-0A8D20EB5E8D}" srcOrd="0" destOrd="0" presId="urn:microsoft.com/office/officeart/2005/8/layout/default"/>
    <dgm:cxn modelId="{660F4F0A-9070-4211-AA25-B42A08338561}" type="presOf" srcId="{327EA4ED-75F6-492C-AB71-A072142CE42A}" destId="{C08E59F8-3CBD-4737-B0C6-1EFC03211C68}" srcOrd="0" destOrd="0" presId="urn:microsoft.com/office/officeart/2005/8/layout/default"/>
    <dgm:cxn modelId="{FF80109B-F9F5-4A05-8A8B-D06FD17DA03D}" type="presParOf" srcId="{7BFCA1EC-F096-4303-A988-2555FD53697D}" destId="{4AF50211-D867-41E0-9857-523D12342A4C}" srcOrd="0" destOrd="0" presId="urn:microsoft.com/office/officeart/2005/8/layout/default"/>
    <dgm:cxn modelId="{58EC66B0-87D8-44B0-9929-DE80A3B55D2D}" type="presParOf" srcId="{7BFCA1EC-F096-4303-A988-2555FD53697D}" destId="{E2271C80-E642-4459-96F1-8CAB220856AD}" srcOrd="1" destOrd="0" presId="urn:microsoft.com/office/officeart/2005/8/layout/default"/>
    <dgm:cxn modelId="{4E44584E-C9CF-4F2B-888F-0E3E02126512}" type="presParOf" srcId="{7BFCA1EC-F096-4303-A988-2555FD53697D}" destId="{C08E59F8-3CBD-4737-B0C6-1EFC03211C68}" srcOrd="2" destOrd="0" presId="urn:microsoft.com/office/officeart/2005/8/layout/default"/>
    <dgm:cxn modelId="{A31D4CFC-7E3E-4BDC-9369-5C50EA646B3A}" type="presParOf" srcId="{7BFCA1EC-F096-4303-A988-2555FD53697D}" destId="{1C93A9C7-1982-4AA9-B5F2-7439B47A92CE}" srcOrd="3" destOrd="0" presId="urn:microsoft.com/office/officeart/2005/8/layout/default"/>
    <dgm:cxn modelId="{BA8B360C-E2B6-4A3F-A543-7E150CD656E3}" type="presParOf" srcId="{7BFCA1EC-F096-4303-A988-2555FD53697D}" destId="{7EEE59EF-B42E-4654-A541-0638FA006102}" srcOrd="4" destOrd="0" presId="urn:microsoft.com/office/officeart/2005/8/layout/default"/>
    <dgm:cxn modelId="{F61616DE-9D9E-46D9-8090-9846CC14E341}" type="presParOf" srcId="{7BFCA1EC-F096-4303-A988-2555FD53697D}" destId="{3AA074B9-B985-458D-AA8F-CEA5DA4D0ADC}" srcOrd="5" destOrd="0" presId="urn:microsoft.com/office/officeart/2005/8/layout/default"/>
    <dgm:cxn modelId="{B94AD1CA-3EF7-4A46-979F-45AB7147E311}" type="presParOf" srcId="{7BFCA1EC-F096-4303-A988-2555FD53697D}" destId="{A36DBF90-C4AB-4A3E-8BC2-69782688FADF}" srcOrd="6" destOrd="0" presId="urn:microsoft.com/office/officeart/2005/8/layout/default"/>
    <dgm:cxn modelId="{BC677BDD-8F41-4647-A159-10094E0F67CE}" type="presParOf" srcId="{7BFCA1EC-F096-4303-A988-2555FD53697D}" destId="{4D67871C-682B-4700-B7B7-807FACF09BFF}" srcOrd="7" destOrd="0" presId="urn:microsoft.com/office/officeart/2005/8/layout/default"/>
    <dgm:cxn modelId="{03ED25A5-151F-445E-95C3-8AEE8BE34513}" type="presParOf" srcId="{7BFCA1EC-F096-4303-A988-2555FD53697D}" destId="{3E5D7165-7034-4834-9B83-3DE72C6C6B36}" srcOrd="8" destOrd="0" presId="urn:microsoft.com/office/officeart/2005/8/layout/default"/>
    <dgm:cxn modelId="{E0CABA4E-D716-4C41-9DBD-E2ABD9C84DFC}" type="presParOf" srcId="{7BFCA1EC-F096-4303-A988-2555FD53697D}" destId="{E0A21CD4-BC31-4B05-A13B-4B5133B8F253}" srcOrd="9" destOrd="0" presId="urn:microsoft.com/office/officeart/2005/8/layout/default"/>
    <dgm:cxn modelId="{42B16EB1-4F71-4541-A68D-519595CFA55C}" type="presParOf" srcId="{7BFCA1EC-F096-4303-A988-2555FD53697D}" destId="{1D754AFE-C74C-43FE-852F-0A8D20EB5E8D}" srcOrd="10" destOrd="0" presId="urn:microsoft.com/office/officeart/2005/8/layout/default"/>
    <dgm:cxn modelId="{E1AE6457-3BF8-4C7D-9687-259831248BDD}" type="presParOf" srcId="{7BFCA1EC-F096-4303-A988-2555FD53697D}" destId="{659108B8-7F84-4261-B693-591A60DD7540}" srcOrd="11" destOrd="0" presId="urn:microsoft.com/office/officeart/2005/8/layout/default"/>
    <dgm:cxn modelId="{2EE614BB-F6BD-410C-A467-04D498CC43F7}" type="presParOf" srcId="{7BFCA1EC-F096-4303-A988-2555FD53697D}" destId="{C333D7CE-FA92-4C92-9B80-4D927118913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67598-FD24-4B34-B61E-4728EA5B66E1}">
      <dsp:nvSpPr>
        <dsp:cNvPr id="0" name=""/>
        <dsp:cNvSpPr/>
      </dsp:nvSpPr>
      <dsp:spPr>
        <a:xfrm>
          <a:off x="0" y="1128222"/>
          <a:ext cx="2324100" cy="3517920"/>
        </a:xfrm>
        <a:prstGeom prst="flowChartProcess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000" b="1" kern="1200">
              <a:latin typeface="Trebuchet MS" panose="020B0603020202020204" pitchFamily="34" charset="0"/>
            </a:rPr>
            <a:t>Etički kodeks</a:t>
          </a:r>
          <a:endParaRPr lang="hr-HR" sz="2000" b="1" kern="1200" dirty="0">
            <a:latin typeface="Trebuchet MS" panose="020B0603020202020204" pitchFamily="34" charset="0"/>
          </a:endParaRPr>
        </a:p>
      </dsp:txBody>
      <dsp:txXfrm>
        <a:off x="0" y="1128222"/>
        <a:ext cx="2324100" cy="3517920"/>
      </dsp:txXfrm>
    </dsp:sp>
    <dsp:sp modelId="{1266874E-1767-4FA0-BFF8-77D530FD39B4}">
      <dsp:nvSpPr>
        <dsp:cNvPr id="0" name=""/>
        <dsp:cNvSpPr/>
      </dsp:nvSpPr>
      <dsp:spPr>
        <a:xfrm>
          <a:off x="7772408" y="152391"/>
          <a:ext cx="2324100" cy="3552898"/>
        </a:xfrm>
        <a:prstGeom prst="flowChartProcess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>
              <a:latin typeface="Trebuchet MS" panose="020B0603020202020204" pitchFamily="34" charset="0"/>
            </a:rPr>
            <a:t>Dvojno iskazivanje</a:t>
          </a:r>
          <a:endParaRPr lang="hr-HR" sz="1800" b="1" kern="1200" dirty="0">
            <a:latin typeface="Trebuchet MS" panose="020B0603020202020204" pitchFamily="34" charset="0"/>
          </a:endParaRPr>
        </a:p>
      </dsp:txBody>
      <dsp:txXfrm>
        <a:off x="7772408" y="152391"/>
        <a:ext cx="2324100" cy="3552898"/>
      </dsp:txXfrm>
    </dsp:sp>
    <dsp:sp modelId="{1A836F3E-978C-41D9-BC23-262F6BFE9BBC}">
      <dsp:nvSpPr>
        <dsp:cNvPr id="0" name=""/>
        <dsp:cNvSpPr/>
      </dsp:nvSpPr>
      <dsp:spPr>
        <a:xfrm rot="10800000">
          <a:off x="2590850" y="586079"/>
          <a:ext cx="2324100" cy="3657459"/>
        </a:xfrm>
        <a:prstGeom prst="flowChartProcess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b="1" kern="1200">
              <a:latin typeface="Trebuchet MS" panose="020B0603020202020204" pitchFamily="34" charset="0"/>
            </a:rPr>
            <a:t>Praćenje cijena roba i usluga</a:t>
          </a:r>
          <a:endParaRPr lang="hr-HR" sz="1800" b="1" kern="1200" dirty="0">
            <a:latin typeface="Trebuchet MS" panose="020B0603020202020204" pitchFamily="34" charset="0"/>
          </a:endParaRPr>
        </a:p>
      </dsp:txBody>
      <dsp:txXfrm rot="10800000">
        <a:off x="2590850" y="586079"/>
        <a:ext cx="2324100" cy="3657459"/>
      </dsp:txXfrm>
    </dsp:sp>
    <dsp:sp modelId="{DCF8CB97-F426-49EE-B04D-574A70A3D037}">
      <dsp:nvSpPr>
        <dsp:cNvPr id="0" name=""/>
        <dsp:cNvSpPr/>
      </dsp:nvSpPr>
      <dsp:spPr>
        <a:xfrm>
          <a:off x="5257801" y="293615"/>
          <a:ext cx="2324100" cy="3635473"/>
        </a:xfrm>
        <a:prstGeom prst="flowChartProcess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800" b="1" kern="1200" noProof="0" dirty="0" smtClean="0">
              <a:latin typeface="Trebuchet MS" panose="020B0603020202020204" pitchFamily="34" charset="0"/>
            </a:rPr>
            <a:t>Nadzor trgovaca i pružatelja usluga</a:t>
          </a:r>
          <a:endParaRPr lang="hr-HR" sz="1800" b="1" kern="1200" noProof="0" dirty="0">
            <a:latin typeface="Trebuchet MS" panose="020B0603020202020204" pitchFamily="34" charset="0"/>
          </a:endParaRPr>
        </a:p>
      </dsp:txBody>
      <dsp:txXfrm>
        <a:off x="5257801" y="293615"/>
        <a:ext cx="2324100" cy="36354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95296-2EE5-4295-9787-6092590EB716}">
      <dsp:nvSpPr>
        <dsp:cNvPr id="0" name=""/>
        <dsp:cNvSpPr/>
      </dsp:nvSpPr>
      <dsp:spPr>
        <a:xfrm>
          <a:off x="4453520" y="2460109"/>
          <a:ext cx="2065758" cy="2065758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000" b="1" kern="1200" dirty="0">
              <a:latin typeface="Trebuchet MS" panose="020B0603020202020204" pitchFamily="34" charset="0"/>
            </a:rPr>
            <a:t>ETIČKI KODEKS</a:t>
          </a:r>
          <a:endParaRPr lang="hr-HR" sz="3000" b="1" kern="1200" dirty="0">
            <a:latin typeface="Trebuchet MS" panose="020B0603020202020204" pitchFamily="34" charset="0"/>
          </a:endParaRPr>
        </a:p>
      </dsp:txBody>
      <dsp:txXfrm>
        <a:off x="4756043" y="2762632"/>
        <a:ext cx="1460712" cy="1460712"/>
      </dsp:txXfrm>
    </dsp:sp>
    <dsp:sp modelId="{72CB4D46-ED50-476C-8CA9-67D9CDBEA54A}">
      <dsp:nvSpPr>
        <dsp:cNvPr id="0" name=""/>
        <dsp:cNvSpPr/>
      </dsp:nvSpPr>
      <dsp:spPr>
        <a:xfrm rot="12900000">
          <a:off x="3125081" y="2099384"/>
          <a:ext cx="1582900" cy="58874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AC5AC-7EFC-4EA1-BB38-80551C0BE3BF}">
      <dsp:nvSpPr>
        <dsp:cNvPr id="0" name=""/>
        <dsp:cNvSpPr/>
      </dsp:nvSpPr>
      <dsp:spPr>
        <a:xfrm>
          <a:off x="2286978" y="1154809"/>
          <a:ext cx="1962470" cy="15699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stvaranje sigurnog okruženja za potrošače</a:t>
          </a:r>
        </a:p>
      </dsp:txBody>
      <dsp:txXfrm>
        <a:off x="2332961" y="1200792"/>
        <a:ext cx="1870504" cy="1478010"/>
      </dsp:txXfrm>
    </dsp:sp>
    <dsp:sp modelId="{482BA9B0-A529-468F-BC3F-D589E4961E8F}">
      <dsp:nvSpPr>
        <dsp:cNvPr id="0" name=""/>
        <dsp:cNvSpPr/>
      </dsp:nvSpPr>
      <dsp:spPr>
        <a:xfrm rot="16200000">
          <a:off x="4694949" y="1282162"/>
          <a:ext cx="1582900" cy="58874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D009A5-6066-4CDF-8C7C-A4A619B0F3EA}">
      <dsp:nvSpPr>
        <dsp:cNvPr id="0" name=""/>
        <dsp:cNvSpPr/>
      </dsp:nvSpPr>
      <dsp:spPr>
        <a:xfrm>
          <a:off x="4505164" y="94"/>
          <a:ext cx="1962470" cy="15699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pouzdano i transparentno uvođenje eura u RH</a:t>
          </a:r>
        </a:p>
      </dsp:txBody>
      <dsp:txXfrm>
        <a:off x="4551147" y="46077"/>
        <a:ext cx="1870504" cy="1478010"/>
      </dsp:txXfrm>
    </dsp:sp>
    <dsp:sp modelId="{5322AC4E-F22E-4343-8EEC-B5B5E2BF694B}">
      <dsp:nvSpPr>
        <dsp:cNvPr id="0" name=""/>
        <dsp:cNvSpPr/>
      </dsp:nvSpPr>
      <dsp:spPr>
        <a:xfrm rot="19500000">
          <a:off x="6264818" y="2099384"/>
          <a:ext cx="1582900" cy="58874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C7E56-3609-4D88-9F5E-8EEABBF54B42}">
      <dsp:nvSpPr>
        <dsp:cNvPr id="0" name=""/>
        <dsp:cNvSpPr/>
      </dsp:nvSpPr>
      <dsp:spPr>
        <a:xfrm>
          <a:off x="6723351" y="1154809"/>
          <a:ext cx="1962470" cy="15699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ispravno preračunavanje i iskazivanje cijena, bez neopravdanog povećanja</a:t>
          </a:r>
        </a:p>
      </dsp:txBody>
      <dsp:txXfrm>
        <a:off x="6769334" y="1200792"/>
        <a:ext cx="1870504" cy="14780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427088-366B-4971-BC78-0C1909DCAAB3}">
      <dsp:nvSpPr>
        <dsp:cNvPr id="0" name=""/>
        <dsp:cNvSpPr/>
      </dsp:nvSpPr>
      <dsp:spPr>
        <a:xfrm>
          <a:off x="0" y="0"/>
          <a:ext cx="877824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>
              <a:latin typeface="Trebuchet MS" panose="020B0603020202020204" pitchFamily="34" charset="0"/>
            </a:rPr>
            <a:t>svaki poslovni subjekt koji </a:t>
          </a:r>
          <a:r>
            <a:rPr lang="hr-HR" sz="1600" kern="1200" noProof="0" dirty="0">
              <a:latin typeface="Trebuchet MS" panose="020B0603020202020204" pitchFamily="34" charset="0"/>
            </a:rPr>
            <a:t>radi</a:t>
          </a:r>
          <a:r>
            <a:rPr lang="en-GB" sz="1600" kern="1200" dirty="0">
              <a:latin typeface="Trebuchet MS" panose="020B0603020202020204" pitchFamily="34" charset="0"/>
            </a:rPr>
            <a:t> </a:t>
          </a:r>
          <a:r>
            <a:rPr lang="hr-HR" sz="1600" kern="1200" dirty="0">
              <a:latin typeface="Trebuchet MS" panose="020B0603020202020204" pitchFamily="34" charset="0"/>
            </a:rPr>
            <a:t>izravno s potrošačima</a:t>
          </a:r>
        </a:p>
      </dsp:txBody>
      <dsp:txXfrm>
        <a:off x="29163" y="29163"/>
        <a:ext cx="7619652" cy="937385"/>
      </dsp:txXfrm>
    </dsp:sp>
    <dsp:sp modelId="{8282EB20-20DD-4431-872B-2A2B83923166}">
      <dsp:nvSpPr>
        <dsp:cNvPr id="0" name=""/>
        <dsp:cNvSpPr/>
      </dsp:nvSpPr>
      <dsp:spPr>
        <a:xfrm>
          <a:off x="735177" y="1176750"/>
          <a:ext cx="877824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600" kern="1200" dirty="0">
              <a:latin typeface="Trebuchet MS" panose="020B0603020202020204" pitchFamily="34" charset="0"/>
            </a:rPr>
            <a:t>poziv </a:t>
          </a:r>
          <a:r>
            <a:rPr lang="hr-HR" sz="1600" kern="1200" noProof="0" dirty="0">
              <a:latin typeface="Trebuchet MS" panose="020B0603020202020204" pitchFamily="34" charset="0"/>
            </a:rPr>
            <a:t>putem</a:t>
          </a:r>
          <a:r>
            <a:rPr lang="pl-PL" sz="1600" kern="1200" dirty="0">
              <a:latin typeface="Trebuchet MS" panose="020B0603020202020204" pitchFamily="34" charset="0"/>
            </a:rPr>
            <a:t> </a:t>
          </a:r>
          <a:r>
            <a:rPr lang="en-GB" sz="1600" kern="1200" dirty="0" err="1">
              <a:latin typeface="Trebuchet MS" panose="020B0603020202020204" pitchFamily="34" charset="0"/>
            </a:rPr>
            <a:t>informativne</a:t>
          </a:r>
          <a:r>
            <a:rPr lang="pl-PL" sz="1600" kern="1200" dirty="0">
              <a:latin typeface="Trebuchet MS" panose="020B0603020202020204" pitchFamily="34" charset="0"/>
            </a:rPr>
            <a:t> kampanj</a:t>
          </a:r>
          <a:r>
            <a:rPr lang="en-GB" sz="1600" kern="1200" dirty="0">
              <a:latin typeface="Trebuchet MS" panose="020B0603020202020204" pitchFamily="34" charset="0"/>
            </a:rPr>
            <a:t>e</a:t>
          </a:r>
          <a:r>
            <a:rPr lang="pl-PL" sz="1600" kern="1200" dirty="0">
              <a:latin typeface="Trebuchet MS" panose="020B0603020202020204" pitchFamily="34" charset="0"/>
            </a:rPr>
            <a:t> razvijen</a:t>
          </a:r>
          <a:r>
            <a:rPr lang="en-GB" sz="1600" kern="1200" dirty="0">
              <a:latin typeface="Trebuchet MS" panose="020B0603020202020204" pitchFamily="34" charset="0"/>
            </a:rPr>
            <a:t>e</a:t>
          </a:r>
          <a:r>
            <a:rPr lang="pl-PL" sz="1600" kern="1200" dirty="0">
              <a:latin typeface="Trebuchet MS" panose="020B0603020202020204" pitchFamily="34" charset="0"/>
            </a:rPr>
            <a:t> u suradnji s Koordinacijskim odborom za komunikaciju</a:t>
          </a:r>
          <a:endParaRPr lang="hr-HR" sz="1600" kern="1200" dirty="0">
            <a:latin typeface="Trebuchet MS" panose="020B0603020202020204" pitchFamily="34" charset="0"/>
          </a:endParaRPr>
        </a:p>
      </dsp:txBody>
      <dsp:txXfrm>
        <a:off x="764340" y="1205913"/>
        <a:ext cx="7337523" cy="937385"/>
      </dsp:txXfrm>
    </dsp:sp>
    <dsp:sp modelId="{38ECC104-3407-4A68-92D6-49818C34C191}">
      <dsp:nvSpPr>
        <dsp:cNvPr id="0" name=""/>
        <dsp:cNvSpPr/>
      </dsp:nvSpPr>
      <dsp:spPr>
        <a:xfrm>
          <a:off x="1459382" y="2353500"/>
          <a:ext cx="877824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>
              <a:latin typeface="Trebuchet MS" panose="020B0603020202020204" pitchFamily="34" charset="0"/>
            </a:rPr>
            <a:t>o</a:t>
          </a:r>
          <a:r>
            <a:rPr lang="hr-HR" sz="1600" kern="1200" dirty="0" err="1">
              <a:latin typeface="Trebuchet MS" panose="020B0603020202020204" pitchFamily="34" charset="0"/>
            </a:rPr>
            <a:t>nline</a:t>
          </a:r>
          <a:r>
            <a:rPr lang="en-GB" sz="1600" kern="1200" dirty="0">
              <a:latin typeface="Trebuchet MS" panose="020B0603020202020204" pitchFamily="34" charset="0"/>
            </a:rPr>
            <a:t> </a:t>
          </a:r>
          <a:r>
            <a:rPr lang="hr-HR" sz="1600" kern="1200" noProof="0" dirty="0">
              <a:latin typeface="Trebuchet MS" panose="020B0603020202020204" pitchFamily="34" charset="0"/>
            </a:rPr>
            <a:t>pristupanje</a:t>
          </a:r>
          <a:r>
            <a:rPr lang="hr-HR" sz="1600" kern="1200" dirty="0">
              <a:latin typeface="Trebuchet MS" panose="020B0603020202020204" pitchFamily="34" charset="0"/>
            </a:rPr>
            <a:t>, putem službenih stranica uvođenja eura u RH i Ministarstva gospodarstva i održivog razvoja</a:t>
          </a:r>
        </a:p>
      </dsp:txBody>
      <dsp:txXfrm>
        <a:off x="1488545" y="2382663"/>
        <a:ext cx="7348496" cy="937385"/>
      </dsp:txXfrm>
    </dsp:sp>
    <dsp:sp modelId="{8ED57E22-30B8-4E4F-AE45-D92D7227B39F}">
      <dsp:nvSpPr>
        <dsp:cNvPr id="0" name=""/>
        <dsp:cNvSpPr/>
      </dsp:nvSpPr>
      <dsp:spPr>
        <a:xfrm>
          <a:off x="2194559" y="3530251"/>
          <a:ext cx="8778240" cy="99571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600" kern="1200" dirty="0">
              <a:latin typeface="Trebuchet MS" panose="020B0603020202020204" pitchFamily="34" charset="0"/>
            </a:rPr>
            <a:t>dizajn Etičkog kodeksa je trenutno u </a:t>
          </a:r>
          <a:r>
            <a:rPr lang="hr-HR" sz="1600" kern="1200" noProof="0" dirty="0">
              <a:latin typeface="Trebuchet MS" panose="020B0603020202020204" pitchFamily="34" charset="0"/>
            </a:rPr>
            <a:t>fazi izrade</a:t>
          </a:r>
        </a:p>
      </dsp:txBody>
      <dsp:txXfrm>
        <a:off x="2223722" y="3559414"/>
        <a:ext cx="7337523" cy="937385"/>
      </dsp:txXfrm>
    </dsp:sp>
    <dsp:sp modelId="{95157EB4-99BA-4902-91D4-B502202CB933}">
      <dsp:nvSpPr>
        <dsp:cNvPr id="0" name=""/>
        <dsp:cNvSpPr/>
      </dsp:nvSpPr>
      <dsp:spPr>
        <a:xfrm>
          <a:off x="8131027" y="762624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900" kern="1200"/>
        </a:p>
      </dsp:txBody>
      <dsp:txXfrm>
        <a:off x="8276650" y="762624"/>
        <a:ext cx="355966" cy="487027"/>
      </dsp:txXfrm>
    </dsp:sp>
    <dsp:sp modelId="{69DE86ED-F90F-4849-BED9-A50906D915BB}">
      <dsp:nvSpPr>
        <dsp:cNvPr id="0" name=""/>
        <dsp:cNvSpPr/>
      </dsp:nvSpPr>
      <dsp:spPr>
        <a:xfrm>
          <a:off x="8866204" y="193937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900" kern="1200"/>
        </a:p>
      </dsp:txBody>
      <dsp:txXfrm>
        <a:off x="9011827" y="1939375"/>
        <a:ext cx="355966" cy="487027"/>
      </dsp:txXfrm>
    </dsp:sp>
    <dsp:sp modelId="{05EAFB19-F896-4F40-9DF7-364684AC984F}">
      <dsp:nvSpPr>
        <dsp:cNvPr id="0" name=""/>
        <dsp:cNvSpPr/>
      </dsp:nvSpPr>
      <dsp:spPr>
        <a:xfrm>
          <a:off x="9590409" y="3116125"/>
          <a:ext cx="647212" cy="64721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2900" kern="1200"/>
        </a:p>
      </dsp:txBody>
      <dsp:txXfrm>
        <a:off x="9736032" y="3116125"/>
        <a:ext cx="355966" cy="48702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50211-D867-41E0-9857-523D12342A4C}">
      <dsp:nvSpPr>
        <dsp:cNvPr id="0" name=""/>
        <dsp:cNvSpPr/>
      </dsp:nvSpPr>
      <dsp:spPr>
        <a:xfrm>
          <a:off x="3281" y="570738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1. ne zloupotrijebiti postupak uvođenja eura za neopravdano povećanje cijena roba i usluga </a:t>
          </a:r>
        </a:p>
      </dsp:txBody>
      <dsp:txXfrm>
        <a:off x="3281" y="570738"/>
        <a:ext cx="2603450" cy="1562070"/>
      </dsp:txXfrm>
    </dsp:sp>
    <dsp:sp modelId="{C08E59F8-3CBD-4737-B0C6-1EFC03211C68}">
      <dsp:nvSpPr>
        <dsp:cNvPr id="0" name=""/>
        <dsp:cNvSpPr/>
      </dsp:nvSpPr>
      <dsp:spPr>
        <a:xfrm>
          <a:off x="2867077" y="570738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2. dvojno iskazivanje cijena za sve robe i usluge u kunama i u eurima u razdoblju obveze dvojnog iskazivanja cijena</a:t>
          </a:r>
        </a:p>
      </dsp:txBody>
      <dsp:txXfrm>
        <a:off x="2867077" y="570738"/>
        <a:ext cx="2603450" cy="1562070"/>
      </dsp:txXfrm>
    </dsp:sp>
    <dsp:sp modelId="{7EEE59EF-B42E-4654-A541-0638FA006102}">
      <dsp:nvSpPr>
        <dsp:cNvPr id="0" name=""/>
        <dsp:cNvSpPr/>
      </dsp:nvSpPr>
      <dsp:spPr>
        <a:xfrm>
          <a:off x="5730872" y="570738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3. preračunavanje i zaokruživanje cijena u skladu s odredbama Zakona o uvođenju eura kao službene valute u Republici Hrvatskoj</a:t>
          </a:r>
        </a:p>
      </dsp:txBody>
      <dsp:txXfrm>
        <a:off x="5730872" y="570738"/>
        <a:ext cx="2603450" cy="1562070"/>
      </dsp:txXfrm>
    </dsp:sp>
    <dsp:sp modelId="{A36DBF90-C4AB-4A3E-8BC2-69782688FADF}">
      <dsp:nvSpPr>
        <dsp:cNvPr id="0" name=""/>
        <dsp:cNvSpPr/>
      </dsp:nvSpPr>
      <dsp:spPr>
        <a:xfrm>
          <a:off x="8594667" y="570738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4. u razdoblju dvojnog optjecaja posebnu pažnju posvetiti pravilnom i jasnom preračunavanju ostatka iznosa koji se mora vratiti potrošaču u eurima</a:t>
          </a:r>
        </a:p>
      </dsp:txBody>
      <dsp:txXfrm>
        <a:off x="8594667" y="570738"/>
        <a:ext cx="2603450" cy="1562070"/>
      </dsp:txXfrm>
    </dsp:sp>
    <dsp:sp modelId="{3E5D7165-7034-4834-9B83-3DE72C6C6B36}">
      <dsp:nvSpPr>
        <dsp:cNvPr id="0" name=""/>
        <dsp:cNvSpPr/>
      </dsp:nvSpPr>
      <dsp:spPr>
        <a:xfrm>
          <a:off x="1435179" y="2393154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5. utvrđeni fiksni tečaj konverzije istaknuti na jasan, vidljiv i lako uočljiv način</a:t>
          </a:r>
        </a:p>
      </dsp:txBody>
      <dsp:txXfrm>
        <a:off x="1435179" y="2393154"/>
        <a:ext cx="2603450" cy="1562070"/>
      </dsp:txXfrm>
    </dsp:sp>
    <dsp:sp modelId="{1D754AFE-C74C-43FE-852F-0A8D20EB5E8D}">
      <dsp:nvSpPr>
        <dsp:cNvPr id="0" name=""/>
        <dsp:cNvSpPr/>
      </dsp:nvSpPr>
      <dsp:spPr>
        <a:xfrm>
          <a:off x="4298974" y="2393154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6. informirati i osposobljavati svoje radnike o pitanjima vezanim uz postupak uvođenja eura</a:t>
          </a:r>
        </a:p>
      </dsp:txBody>
      <dsp:txXfrm>
        <a:off x="4298974" y="2393154"/>
        <a:ext cx="2603450" cy="1562070"/>
      </dsp:txXfrm>
    </dsp:sp>
    <dsp:sp modelId="{C333D7CE-FA92-4C92-9B80-4D9271189131}">
      <dsp:nvSpPr>
        <dsp:cNvPr id="0" name=""/>
        <dsp:cNvSpPr/>
      </dsp:nvSpPr>
      <dsp:spPr>
        <a:xfrm>
          <a:off x="7162770" y="2393154"/>
          <a:ext cx="2603450" cy="156207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400" kern="1200" noProof="0" dirty="0">
              <a:latin typeface="Trebuchet MS" panose="020B0603020202020204" pitchFamily="34" charset="0"/>
            </a:rPr>
            <a:t>7. prikazivanje dvojno iskazanih cijena i fiksnog tečaja konverzije tijekom promotivnih i marketinških aktivnosti</a:t>
          </a:r>
        </a:p>
      </dsp:txBody>
      <dsp:txXfrm>
        <a:off x="7162770" y="2393154"/>
        <a:ext cx="2603450" cy="1562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889938" cy="489374"/>
          </a:xfrm>
          <a:prstGeom prst="rect">
            <a:avLst/>
          </a:prstGeom>
        </p:spPr>
        <p:txBody>
          <a:bodyPr vert="horz" lIns="89351" tIns="44676" rIns="89351" bIns="44676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1"/>
            <a:ext cx="2889938" cy="489374"/>
          </a:xfrm>
          <a:prstGeom prst="rect">
            <a:avLst/>
          </a:prstGeom>
        </p:spPr>
        <p:txBody>
          <a:bodyPr vert="horz" lIns="89351" tIns="44676" rIns="89351" bIns="44676" rtlCol="0"/>
          <a:lstStyle>
            <a:lvl1pPr algn="r">
              <a:defRPr sz="1200"/>
            </a:lvl1pPr>
          </a:lstStyle>
          <a:p>
            <a:fld id="{F12C0384-5B54-455B-A156-4F5CF1A3BF26}" type="datetimeFigureOut">
              <a:rPr lang="hr-HR" smtClean="0"/>
              <a:t>12.5.2022.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264227"/>
            <a:ext cx="2889938" cy="489373"/>
          </a:xfrm>
          <a:prstGeom prst="rect">
            <a:avLst/>
          </a:prstGeom>
        </p:spPr>
        <p:txBody>
          <a:bodyPr vert="horz" lIns="89351" tIns="44676" rIns="89351" bIns="44676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264227"/>
            <a:ext cx="2889938" cy="489373"/>
          </a:xfrm>
          <a:prstGeom prst="rect">
            <a:avLst/>
          </a:prstGeom>
        </p:spPr>
        <p:txBody>
          <a:bodyPr vert="horz" lIns="89351" tIns="44676" rIns="89351" bIns="44676" rtlCol="0" anchor="b"/>
          <a:lstStyle>
            <a:lvl1pPr algn="r">
              <a:defRPr sz="1200"/>
            </a:lvl1pPr>
          </a:lstStyle>
          <a:p>
            <a:fld id="{8CF10AC4-A7D2-4DFB-A970-CB4A69D17F3B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99577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938" cy="487680"/>
          </a:xfrm>
          <a:prstGeom prst="rect">
            <a:avLst/>
          </a:prstGeom>
        </p:spPr>
        <p:txBody>
          <a:bodyPr vert="horz" lIns="89351" tIns="44676" rIns="89351" bIns="44676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7680"/>
          </a:xfrm>
          <a:prstGeom prst="rect">
            <a:avLst/>
          </a:prstGeom>
        </p:spPr>
        <p:txBody>
          <a:bodyPr vert="horz" lIns="89351" tIns="44676" rIns="89351" bIns="44676" rtlCol="0"/>
          <a:lstStyle>
            <a:lvl1pPr algn="r">
              <a:defRPr sz="1200"/>
            </a:lvl1pPr>
          </a:lstStyle>
          <a:p>
            <a:fld id="{85D9E511-185B-42D7-9447-21FC53B5C7F9}" type="datetimeFigureOut">
              <a:rPr lang="hr-HR" smtClean="0"/>
              <a:t>12.5.2022.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4138" y="731838"/>
            <a:ext cx="6500812" cy="3657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351" tIns="44676" rIns="89351" bIns="44676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10" y="4632960"/>
            <a:ext cx="5335270" cy="4389120"/>
          </a:xfrm>
          <a:prstGeom prst="rect">
            <a:avLst/>
          </a:prstGeom>
        </p:spPr>
        <p:txBody>
          <a:bodyPr vert="horz" lIns="89351" tIns="44676" rIns="89351" bIns="446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264227"/>
            <a:ext cx="2889938" cy="487680"/>
          </a:xfrm>
          <a:prstGeom prst="rect">
            <a:avLst/>
          </a:prstGeom>
        </p:spPr>
        <p:txBody>
          <a:bodyPr vert="horz" lIns="89351" tIns="44676" rIns="89351" bIns="44676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264227"/>
            <a:ext cx="2889938" cy="487680"/>
          </a:xfrm>
          <a:prstGeom prst="rect">
            <a:avLst/>
          </a:prstGeom>
        </p:spPr>
        <p:txBody>
          <a:bodyPr vert="horz" lIns="89351" tIns="44676" rIns="89351" bIns="44676" rtlCol="0" anchor="b"/>
          <a:lstStyle>
            <a:lvl1pPr algn="r">
              <a:defRPr sz="1200"/>
            </a:lvl1pPr>
          </a:lstStyle>
          <a:p>
            <a:fld id="{3134D03F-CC17-40DE-A5B7-ED67F7E90D9C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2588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1220788"/>
            <a:ext cx="5849938" cy="3290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E73CC-491C-4F2A-93F3-D88FA50D65B6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852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1195388"/>
            <a:ext cx="5738812" cy="3228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3A1AD-3A70-4D4E-984C-C4F90D15DBD2}" type="slidenum">
              <a:rPr lang="hr-HR" smtClean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0128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34D03F-CC17-40DE-A5B7-ED67F7E90D9C}" type="slidenum">
              <a:rPr lang="hr-HR" smtClean="0"/>
              <a:t>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84850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1195388"/>
            <a:ext cx="5738812" cy="3228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B3A1AD-3A70-4D4E-984C-C4F90D15DBD2}" type="slidenum">
              <a:rPr lang="hr-HR" smtClean="0"/>
              <a:t>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757101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D03F-CC17-40DE-A5B7-ED67F7E90D9C}" type="slidenum">
              <a:rPr lang="hr-HR" smtClean="0"/>
              <a:t>6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078112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D03F-CC17-40DE-A5B7-ED67F7E90D9C}" type="slidenum">
              <a:rPr lang="hr-HR" smtClean="0"/>
              <a:t>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039640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D03F-CC17-40DE-A5B7-ED67F7E90D9C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5455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34D03F-CC17-40DE-A5B7-ED67F7E90D9C}" type="slidenum">
              <a:rPr lang="hr-HR" smtClean="0"/>
              <a:t>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2810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7CC7-57D9-4677-807A-214FE463AA59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</p:spTree>
    <p:extLst>
      <p:ext uri="{BB962C8B-B14F-4D97-AF65-F5344CB8AC3E}">
        <p14:creationId xmlns:p14="http://schemas.microsoft.com/office/powerpoint/2010/main" val="1604907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13FF5-5741-489D-9CDA-58F426630A19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</p:spTree>
    <p:extLst>
      <p:ext uri="{BB962C8B-B14F-4D97-AF65-F5344CB8AC3E}">
        <p14:creationId xmlns:p14="http://schemas.microsoft.com/office/powerpoint/2010/main" val="4058882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BA95D-E9DB-46E1-8E03-142B9564EB3E}" type="datetime1">
              <a:rPr lang="en-US" smtClean="0"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</p:spTree>
    <p:extLst>
      <p:ext uri="{BB962C8B-B14F-4D97-AF65-F5344CB8AC3E}">
        <p14:creationId xmlns:p14="http://schemas.microsoft.com/office/powerpoint/2010/main" val="2932045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ECAA0-8BAF-4AE3-9927-1137BADBAC6A}" type="datetime1">
              <a:rPr lang="en-US" smtClean="0"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</p:spTree>
    <p:extLst>
      <p:ext uri="{BB962C8B-B14F-4D97-AF65-F5344CB8AC3E}">
        <p14:creationId xmlns:p14="http://schemas.microsoft.com/office/powerpoint/2010/main" val="1944258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196753"/>
            <a:ext cx="10972800" cy="49294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Arial" pitchFamily="34" charset="0"/>
                <a:cs typeface="Arial" pitchFamily="34" charset="0"/>
              </a:defRPr>
            </a:lvl1pPr>
            <a:lvl2pPr marL="742950" indent="-285750">
              <a:buClr>
                <a:schemeClr val="tx1"/>
              </a:buClr>
              <a:buFont typeface="Wingdings" pitchFamily="2" charset="2"/>
              <a:buChar char="w"/>
              <a:defRPr sz="1800">
                <a:latin typeface="Arial" pitchFamily="34" charset="0"/>
                <a:cs typeface="Arial" pitchFamily="34" charset="0"/>
              </a:defRPr>
            </a:lvl2pPr>
            <a:lvl3pPr marL="1143000" indent="-228600">
              <a:buClr>
                <a:schemeClr val="tx1"/>
              </a:buClr>
              <a:buFont typeface="Wingdings" pitchFamily="2" charset="2"/>
              <a:buChar char="w"/>
              <a:defRPr sz="1800">
                <a:latin typeface="Arial" pitchFamily="34" charset="0"/>
                <a:cs typeface="Arial" pitchFamily="34" charset="0"/>
              </a:defRPr>
            </a:lvl3pPr>
            <a:lvl4pPr marL="1600200" indent="-228600">
              <a:buClr>
                <a:schemeClr val="tx1"/>
              </a:buClr>
              <a:buFont typeface="Wingdings" pitchFamily="2" charset="2"/>
              <a:buChar char="w"/>
              <a:defRPr sz="1800">
                <a:latin typeface="Arial" pitchFamily="34" charset="0"/>
                <a:cs typeface="Arial" pitchFamily="34" charset="0"/>
              </a:defRPr>
            </a:lvl4pPr>
            <a:lvl5pPr marL="2057400" indent="-228600">
              <a:buClr>
                <a:schemeClr val="tx1"/>
              </a:buClr>
              <a:buFont typeface="Wingdings" pitchFamily="2" charset="2"/>
              <a:buChar char="w"/>
              <a:defRPr sz="1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0"/>
          </p:nvPr>
        </p:nvSpPr>
        <p:spPr>
          <a:xfrm>
            <a:off x="815414" y="476672"/>
            <a:ext cx="7296151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</p:spPr>
        <p:txBody>
          <a:bodyPr/>
          <a:lstStyle/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</p:spTree>
    <p:extLst>
      <p:ext uri="{BB962C8B-B14F-4D97-AF65-F5344CB8AC3E}">
        <p14:creationId xmlns:p14="http://schemas.microsoft.com/office/powerpoint/2010/main" val="247406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" preserve="1">
  <p:cSld name="Blank color">
    <p:bg>
      <p:bgPr>
        <a:solidFill>
          <a:schemeClr val="bg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038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18EFDE-6D65-406F-A270-FE5C91DF15FA}" type="datetime1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r-HR" dirty="0">
                <a:solidFill>
                  <a:schemeClr val="tx1"/>
                </a:solidFill>
              </a:rPr>
              <a:t>Gospić, 18. rujna 2020.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AFA200A4-C607-4D81-BA95-76C40C83098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alphaModFix amt="48000"/>
          </a:blip>
          <a:stretch>
            <a:fillRect/>
          </a:stretch>
        </p:blipFill>
        <p:spPr>
          <a:xfrm>
            <a:off x="2925342" y="1237422"/>
            <a:ext cx="6513823" cy="592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070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mailto:euro@mingor.h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0">
            <a:extLst>
              <a:ext uri="{FF2B5EF4-FFF2-40B4-BE49-F238E27FC236}">
                <a16:creationId xmlns:a16="http://schemas.microsoft.com/office/drawing/2014/main" id="{0D566FA2-8298-4016-96DB-9970F5E9E318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192000" cy="7620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Neo Sans" pitchFamily="34" charset="0"/>
                <a:ea typeface="+mj-ea"/>
                <a:cs typeface="+mj-cs"/>
              </a:defRPr>
            </a:lvl1pPr>
          </a:lstStyle>
          <a:p>
            <a:endParaRPr lang="hr-HR" sz="2800" b="1" dirty="0">
              <a:latin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7881C-B58C-4B0D-B46F-F205477A3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3352800"/>
          </a:xfrm>
        </p:spPr>
        <p:txBody>
          <a:bodyPr>
            <a:normAutofit fontScale="90000"/>
          </a:bodyPr>
          <a:lstStyle/>
          <a:p>
            <a:r>
              <a:rPr lang="en-GB" sz="5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GB" sz="5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PLENARNA SJEDNICA VIJEĆA </a:t>
            </a:r>
            <a:b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UDRUŽENJA TRGOVINE</a:t>
            </a:r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/>
            </a:r>
            <a:b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</a:br>
            <a:r>
              <a:rPr lang="hr-HR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Proces zamjene kune eurom</a:t>
            </a:r>
            <a:r>
              <a:rPr lang="hr-HR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hr-HR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en-GB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GB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19</a:t>
            </a:r>
            <a:r>
              <a:rPr lang="hr-H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. svibnja 2022.</a:t>
            </a:r>
            <a:r>
              <a:rPr lang="hr-HR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/>
            </a:r>
            <a:br>
              <a:rPr lang="hr-HR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</a:br>
            <a:endParaRPr lang="hr-HR" sz="4800" dirty="0">
              <a:latin typeface="Trebuchet MS" panose="020B0603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D9DF048E-BC88-4FDC-8E5A-9296055462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" y="5370816"/>
            <a:ext cx="3429000" cy="1082676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en-GB" sz="1700" b="1" dirty="0">
                <a:solidFill>
                  <a:srgbClr val="002060"/>
                </a:solidFill>
                <a:latin typeface="Trebuchet MS" panose="020B0603020202020204" pitchFamily="34" charset="0"/>
              </a:rPr>
              <a:t>MINISTARSTVO GOSPODARSTVA I ODRŽIVOG RAZVOJA</a:t>
            </a:r>
          </a:p>
          <a:p>
            <a:pPr>
              <a:spcBef>
                <a:spcPts val="0"/>
              </a:spcBef>
            </a:pPr>
            <a:endParaRPr lang="en-GB" sz="17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>
              <a:spcBef>
                <a:spcPts val="0"/>
              </a:spcBef>
            </a:pPr>
            <a:r>
              <a:rPr lang="hr-HR" sz="2000" b="1" dirty="0">
                <a:solidFill>
                  <a:srgbClr val="002060"/>
                </a:solidFill>
                <a:latin typeface="Trebuchet MS" panose="020B0603020202020204" pitchFamily="34" charset="0"/>
              </a:rPr>
              <a:t>Nina Čulina</a:t>
            </a:r>
          </a:p>
          <a:p>
            <a:endParaRPr lang="hr-H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369590-EBE3-A101-39B3-1E29B1B0A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6699" y="114209"/>
            <a:ext cx="1688738" cy="10668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76E763-E9BB-220E-C5EE-9CAEBA8E5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7921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KOORDINACIJSKI ODBOR ZA </a:t>
            </a:r>
            <a:b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en-GB" sz="25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PRILAGODBU GOSPODARSTVA I ZAŠTITU POTROŠAČA</a:t>
            </a:r>
            <a:endParaRPr lang="hr-HR" sz="25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43A000-A016-40E2-83CE-FA58EC5B77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6560" y="274638"/>
            <a:ext cx="1249281" cy="79211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C06DB-1BEA-42B6-9741-211F15B89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b="1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r-HR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cs typeface="Times New Roman" panose="02020603050405020304" pitchFamily="18" charset="0"/>
              </a:rPr>
              <a:t>Glavni zadatak: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r-HR" dirty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Pravovremeno i</a:t>
            </a:r>
            <a:r>
              <a:rPr kumimoji="0" lang="hr-HR" b="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cs typeface="Times New Roman" panose="02020603050405020304" pitchFamily="18" charset="0"/>
              </a:rPr>
              <a:t>nformirati poslovne subjekte o potrebnim prilagodbama, potaknuti </a:t>
            </a:r>
            <a:r>
              <a:rPr lang="hr-HR" dirty="0">
                <a:solidFill>
                  <a:srgbClr val="002060"/>
                </a:solidFill>
                <a:latin typeface="Trebuchet MS" panose="020B0603020202020204" pitchFamily="34" charset="0"/>
                <a:cs typeface="Times New Roman" panose="02020603050405020304" pitchFamily="18" charset="0"/>
              </a:rPr>
              <a:t>pravovremene</a:t>
            </a:r>
            <a:r>
              <a:rPr kumimoji="0" lang="hr-HR" b="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cs typeface="Times New Roman" panose="02020603050405020304" pitchFamily="18" charset="0"/>
              </a:rPr>
              <a:t> pripreme za dvojno iskazivanje </a:t>
            </a:r>
            <a:r>
              <a:rPr kumimoji="0" lang="hr-HR" b="0" i="0" u="none" strike="noStrike" kern="1200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cs typeface="Times New Roman" panose="02020603050405020304" pitchFamily="18" charset="0"/>
              </a:rPr>
              <a:t>te </a:t>
            </a:r>
            <a:r>
              <a:rPr kumimoji="0" lang="hr-HR" b="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cs typeface="Times New Roman" panose="02020603050405020304" pitchFamily="18" charset="0"/>
              </a:rPr>
              <a:t>koordinirati provođenje mjera za zaštitu potrošača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0B4420-9EFC-4142-A934-E0AA66C38A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9905" y="5943600"/>
            <a:ext cx="2395936" cy="79254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2607433F-3F25-4939-BA5A-42BCE5C3A88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92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9F40479-8161-4F6F-8FC8-1118355296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95400" y="1752600"/>
            <a:ext cx="3552070" cy="46660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2C7D6DB-8F1A-45C2-A7D8-ED4B9EB26B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26867" y="2057400"/>
            <a:ext cx="5384800" cy="4114800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+mn-cs"/>
              </a:rPr>
              <a:t>detaljne i pravovremene informacije za gospodarstvenike o prilagodbama koje ih očekuju, o vremenskom okviru uvođenja eura te adresiranje potencijalnih problema i izazova koji se mogu pojaviti u provedbi planiranih mjera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400" b="0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+mn-cs"/>
              </a:rPr>
              <a:t>rezultat </a:t>
            </a: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ea typeface="Calibri" panose="020F0502020204030204" pitchFamily="34" charset="0"/>
                <a:cs typeface="+mn-cs"/>
              </a:rPr>
              <a:t>opsežnih konzultacija s gospodarskim udruženjima, s ciljem utvrđivanja optimalnih rješenja uz razumne troškove za gospodarstvenike i puno poštivanje načela zaštite potrošača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ea typeface="Calibri" panose="020F0502020204030204" pitchFamily="34" charset="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hr-H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dokument ne predstavlja službeno tumačenje pravnih odredbi te je podložan promjenama stupanjem na snagu Zakona o uvođenju eura kao službene valute u Republici Hrvatskoj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14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r-HR" sz="1400" dirty="0">
                <a:solidFill>
                  <a:srgbClr val="002060"/>
                </a:solidFill>
                <a:latin typeface="Trebuchet MS" panose="020B0603020202020204" pitchFamily="34" charset="0"/>
              </a:rPr>
              <a:t>objava ažurirane verzije planirana je krajem svibnja</a:t>
            </a:r>
            <a:endParaRPr lang="en-GB" sz="14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83CF2E9-F451-428D-8CBC-263208057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SMJERNICE </a:t>
            </a: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ZA PRILAGODBU GOSPODARSTVA </a:t>
            </a:r>
            <a:b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en-GB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U PROCESU ZAMJENE HRVATSKE KUNE EUROM</a:t>
            </a:r>
            <a:endParaRPr lang="hr-HR" sz="2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0EB193D-2695-4967-AB52-B12E3C4D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3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2EDA4-E9AA-E268-3504-0ABA89690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2733" y="274637"/>
            <a:ext cx="1809205" cy="1142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EB3578-1E09-2056-D3D7-74D987910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4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7921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MEHANIZMI ZA IZGRADNJU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SIGURNOG OKRUŽENJA ZA POTROŠAČE</a:t>
            </a:r>
            <a:endParaRPr lang="hr-HR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7BF17C-1AD3-4A83-B474-A5509FC41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4EFA295-DBD5-43FD-9551-7902291613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479500"/>
              </p:ext>
            </p:extLst>
          </p:nvPr>
        </p:nvGraphicFramePr>
        <p:xfrm>
          <a:off x="609600" y="1600200"/>
          <a:ext cx="109728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518F133-3C05-3B79-0A37-4E9AEFF0D98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20400" y="274638"/>
            <a:ext cx="1237475" cy="79898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B82EA1-DDDE-6BE1-A0FB-47EC3D742B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74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E7A04B-1959-4461-9196-586BFAD86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88399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ETIČKI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KODEKS</a:t>
            </a:r>
            <a:endParaRPr lang="hr-HR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CB73C4A-232C-4563-93CF-B9F74470D3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8157400"/>
              </p:ext>
            </p:extLst>
          </p:nvPr>
        </p:nvGraphicFramePr>
        <p:xfrm>
          <a:off x="609600" y="16764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3BEF80-D728-4DA7-A4C0-DFE99C0DF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3C4A8A-07A8-DF4C-EF1D-4A3FB0A16C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7999" y="274638"/>
            <a:ext cx="1389875" cy="8780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87FA88-6154-E4C9-20E2-44978ADC8E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E7A04B-1959-4461-9196-586BFAD86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9"/>
            <a:ext cx="12192000" cy="7921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ETIČKI KODEKS</a:t>
            </a:r>
            <a:endParaRPr lang="hr-HR" sz="32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3BEF80-D728-4DA7-A4C0-DFE99C0DF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6</a:t>
            </a:r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8C93040-D8F6-4F7D-AF79-8C2F5E3C75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6635314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7BE6490-3B55-33CA-BAFD-65E9123D6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44200" y="266609"/>
            <a:ext cx="1307738" cy="8001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3EF7F7-2091-C277-39AD-2EC3833BE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6064" y="6126163"/>
            <a:ext cx="2395936" cy="7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80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C6D98411-AC3B-48CB-B72E-A2E0756FAC6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74761187"/>
              </p:ext>
            </p:extLst>
          </p:nvPr>
        </p:nvGraphicFramePr>
        <p:xfrm>
          <a:off x="495300" y="1437432"/>
          <a:ext cx="112014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FE980-5056-4929-8131-7D234F24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6308727"/>
            <a:ext cx="2844800" cy="365125"/>
          </a:xfrm>
        </p:spPr>
        <p:txBody>
          <a:bodyPr/>
          <a:lstStyle/>
          <a:p>
            <a:pPr algn="ctr"/>
            <a:r>
              <a:rPr lang="en-GB" dirty="0" smtClean="0">
                <a:solidFill>
                  <a:srgbClr val="898989"/>
                </a:solidFill>
              </a:rPr>
              <a:t>7</a:t>
            </a:r>
            <a:endParaRPr lang="hr-HR" dirty="0">
              <a:solidFill>
                <a:srgbClr val="89898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F82285-F179-4754-B812-B08F8B02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ETIČKI KODEKS – </a:t>
            </a:r>
            <a:r>
              <a:rPr kumimoji="0" lang="hr-HR" sz="28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načela za etičko postupanje</a:t>
            </a:r>
            <a:endParaRPr lang="hr-HR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09EF3E-42DE-DC6E-3AF9-C8909DF575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68000" y="274638"/>
            <a:ext cx="1383938" cy="8743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74B25-14F0-CE98-5CF0-0282DC594E5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7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C92DA-2250-4C55-940E-DB9BE93140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1. </a:t>
            </a:r>
            <a:r>
              <a:rPr lang="en-GB" sz="2000" b="1" u="sng" dirty="0" err="1">
                <a:solidFill>
                  <a:srgbClr val="002060"/>
                </a:solidFill>
                <a:latin typeface="Trebuchet MS" panose="020B0603020202020204" pitchFamily="34" charset="0"/>
              </a:rPr>
              <a:t>ciljana</a:t>
            </a: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GB" sz="2000" b="1" u="sng" dirty="0" err="1">
                <a:solidFill>
                  <a:srgbClr val="002060"/>
                </a:solidFill>
                <a:latin typeface="Trebuchet MS" panose="020B0603020202020204" pitchFamily="34" charset="0"/>
              </a:rPr>
              <a:t>skupina</a:t>
            </a: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: POSLOVNI SUBJEKTI</a:t>
            </a:r>
          </a:p>
          <a:p>
            <a:pPr marL="0" indent="0" algn="ctr">
              <a:buNone/>
            </a:pPr>
            <a:endParaRPr lang="en-GB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planirano razdoblje – od datuma odluke Vijeća EU (srpanj 2022.) do početka obveze dvostrukog prikaza (rujan 2022.)</a:t>
            </a:r>
          </a:p>
          <a:p>
            <a:pPr marL="0" indent="0">
              <a:buNone/>
            </a:pPr>
            <a:endParaRPr lang="hr-HR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video – poziv na potpisivanje (online) Etičkog kodeksa</a:t>
            </a:r>
            <a:endParaRPr lang="hr-HR" sz="24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DF932E-2EB3-4873-BE1C-9F2AE7106C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2. </a:t>
            </a:r>
            <a:r>
              <a:rPr lang="en-GB" sz="2000" b="1" u="sng" dirty="0" err="1">
                <a:solidFill>
                  <a:srgbClr val="002060"/>
                </a:solidFill>
                <a:latin typeface="Trebuchet MS" panose="020B0603020202020204" pitchFamily="34" charset="0"/>
              </a:rPr>
              <a:t>ciljana</a:t>
            </a: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GB" sz="2000" b="1" u="sng" dirty="0" err="1">
                <a:solidFill>
                  <a:srgbClr val="002060"/>
                </a:solidFill>
                <a:latin typeface="Trebuchet MS" panose="020B0603020202020204" pitchFamily="34" charset="0"/>
              </a:rPr>
              <a:t>skupina</a:t>
            </a:r>
            <a:r>
              <a:rPr lang="en-GB" sz="2000" b="1" u="sng" dirty="0">
                <a:solidFill>
                  <a:srgbClr val="002060"/>
                </a:solidFill>
                <a:latin typeface="Trebuchet MS" panose="020B0603020202020204" pitchFamily="34" charset="0"/>
              </a:rPr>
              <a:t>: POTROŠAČI </a:t>
            </a:r>
          </a:p>
          <a:p>
            <a:pPr marL="0" indent="0" algn="ctr">
              <a:buNone/>
            </a:pPr>
            <a:endParaRPr lang="en-GB" sz="2000" b="1" u="sng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2000" b="1" u="sng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planirani početak prezentacije je od službenog početka obveze dvojnog iskazivanja</a:t>
            </a:r>
          </a:p>
          <a:p>
            <a:pPr marL="0" indent="0">
              <a:buNone/>
            </a:pPr>
            <a:endParaRPr lang="hr-HR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vizualna identifikacijska oznaka (logo i slogan) – signalizirat će potrošačima da </a:t>
            </a:r>
            <a:r>
              <a:rPr lang="en-GB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se </a:t>
            </a:r>
            <a:r>
              <a:rPr lang="en-GB" sz="20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radi</a:t>
            </a:r>
            <a:r>
              <a:rPr lang="en-GB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 o </a:t>
            </a:r>
            <a:r>
              <a:rPr lang="en-GB" sz="20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pouzdanim</a:t>
            </a:r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 poslovni</a:t>
            </a:r>
            <a:r>
              <a:rPr lang="en-GB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m</a:t>
            </a:r>
            <a:r>
              <a:rPr lang="hr-HR" sz="2000" dirty="0">
                <a:solidFill>
                  <a:srgbClr val="002060"/>
                </a:solidFill>
                <a:latin typeface="Trebuchet MS" panose="020B0603020202020204" pitchFamily="34" charset="0"/>
              </a:rPr>
              <a:t> subjekti</a:t>
            </a:r>
            <a:r>
              <a:rPr lang="en-GB" sz="2000">
                <a:solidFill>
                  <a:srgbClr val="002060"/>
                </a:solidFill>
                <a:latin typeface="Trebuchet MS" panose="020B0603020202020204" pitchFamily="34" charset="0"/>
              </a:rPr>
              <a:t>ma</a:t>
            </a:r>
            <a:endParaRPr lang="hr-HR" sz="20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FE980-5056-4929-8131-7D234F242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72000" y="6308727"/>
            <a:ext cx="2844800" cy="365125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898989"/>
                </a:solidFill>
              </a:rPr>
              <a:t>8</a:t>
            </a:r>
            <a:endParaRPr lang="hr-HR" dirty="0">
              <a:solidFill>
                <a:srgbClr val="89898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F82285-F179-4754-B812-B08F8B02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868362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ETIČKI KODEKS </a:t>
            </a:r>
            <a:r>
              <a:rPr lang="en-GB" sz="2800" b="1" dirty="0">
                <a:solidFill>
                  <a:srgbClr val="002060"/>
                </a:solidFill>
                <a:latin typeface="Trebuchet MS" panose="020B0603020202020204" pitchFamily="34" charset="0"/>
              </a:rPr>
              <a:t>: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</a:br>
            <a:r>
              <a:rPr kumimoji="0" lang="hr-HR" sz="28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 panose="020B0603020202020204" pitchFamily="34" charset="0"/>
              </a:rPr>
              <a:t>pouzdano i transparentno uvođenje eura</a:t>
            </a:r>
            <a:endParaRPr lang="hr-HR" sz="2800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070B53-289A-16B2-8207-3E85875AB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274638"/>
            <a:ext cx="1383938" cy="8743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FC9D84-8726-96E8-0ABF-CAADDFAC5F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34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07913"/>
              </p:ext>
            </p:extLst>
          </p:nvPr>
        </p:nvGraphicFramePr>
        <p:xfrm>
          <a:off x="1019547" y="1243688"/>
          <a:ext cx="9648453" cy="3755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31707">
                  <a:extLst>
                    <a:ext uri="{9D8B030D-6E8A-4147-A177-3AD203B41FA5}">
                      <a16:colId xmlns:a16="http://schemas.microsoft.com/office/drawing/2014/main" val="3809366354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2821451614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3844061746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748026614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4123368331"/>
                    </a:ext>
                  </a:extLst>
                </a:gridCol>
                <a:gridCol w="228294">
                  <a:extLst>
                    <a:ext uri="{9D8B030D-6E8A-4147-A177-3AD203B41FA5}">
                      <a16:colId xmlns:a16="http://schemas.microsoft.com/office/drawing/2014/main" val="3050458403"/>
                    </a:ext>
                  </a:extLst>
                </a:gridCol>
                <a:gridCol w="228294">
                  <a:extLst>
                    <a:ext uri="{9D8B030D-6E8A-4147-A177-3AD203B41FA5}">
                      <a16:colId xmlns:a16="http://schemas.microsoft.com/office/drawing/2014/main" val="884536869"/>
                    </a:ext>
                  </a:extLst>
                </a:gridCol>
                <a:gridCol w="241695">
                  <a:extLst>
                    <a:ext uri="{9D8B030D-6E8A-4147-A177-3AD203B41FA5}">
                      <a16:colId xmlns:a16="http://schemas.microsoft.com/office/drawing/2014/main" val="791839083"/>
                    </a:ext>
                  </a:extLst>
                </a:gridCol>
                <a:gridCol w="241695">
                  <a:extLst>
                    <a:ext uri="{9D8B030D-6E8A-4147-A177-3AD203B41FA5}">
                      <a16:colId xmlns:a16="http://schemas.microsoft.com/office/drawing/2014/main" val="3260540996"/>
                    </a:ext>
                  </a:extLst>
                </a:gridCol>
                <a:gridCol w="241695">
                  <a:extLst>
                    <a:ext uri="{9D8B030D-6E8A-4147-A177-3AD203B41FA5}">
                      <a16:colId xmlns:a16="http://schemas.microsoft.com/office/drawing/2014/main" val="1967010891"/>
                    </a:ext>
                  </a:extLst>
                </a:gridCol>
                <a:gridCol w="241695">
                  <a:extLst>
                    <a:ext uri="{9D8B030D-6E8A-4147-A177-3AD203B41FA5}">
                      <a16:colId xmlns:a16="http://schemas.microsoft.com/office/drawing/2014/main" val="895919379"/>
                    </a:ext>
                  </a:extLst>
                </a:gridCol>
                <a:gridCol w="241695">
                  <a:extLst>
                    <a:ext uri="{9D8B030D-6E8A-4147-A177-3AD203B41FA5}">
                      <a16:colId xmlns:a16="http://schemas.microsoft.com/office/drawing/2014/main" val="2587859685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3028226157"/>
                    </a:ext>
                  </a:extLst>
                </a:gridCol>
                <a:gridCol w="456588">
                  <a:extLst>
                    <a:ext uri="{9D8B030D-6E8A-4147-A177-3AD203B41FA5}">
                      <a16:colId xmlns:a16="http://schemas.microsoft.com/office/drawing/2014/main" val="790982428"/>
                    </a:ext>
                  </a:extLst>
                </a:gridCol>
                <a:gridCol w="512155">
                  <a:extLst>
                    <a:ext uri="{9D8B030D-6E8A-4147-A177-3AD203B41FA5}">
                      <a16:colId xmlns:a16="http://schemas.microsoft.com/office/drawing/2014/main" val="4074024630"/>
                    </a:ext>
                  </a:extLst>
                </a:gridCol>
              </a:tblGrid>
              <a:tr h="294482">
                <a:tc rowSpan="2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54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2023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86529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Q4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Q3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Q4</a:t>
                      </a:r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Q4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98288078"/>
                  </a:ext>
                </a:extLst>
              </a:tr>
              <a:tr h="356512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Inicijalne konzultacije s udruženjem </a:t>
                      </a:r>
                      <a:r>
                        <a:rPr lang="hr-HR" sz="1400" noProof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gospodarstv</a:t>
                      </a:r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.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rgbClr val="05419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2099239"/>
                  </a:ext>
                </a:extLst>
              </a:tr>
              <a:tr h="2937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Smjernice za prilagodbu gospodarstva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6508124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Kampanja za pristupanje Etičkom kodeksu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E6ED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24111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Vijeće EU donosi Odluku o uvođenju eura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9571230"/>
                  </a:ext>
                </a:extLst>
              </a:tr>
              <a:tr h="2937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Razdoblje dvojnog iskazivanja cijena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9749588"/>
                  </a:ext>
                </a:extLst>
              </a:tr>
              <a:tr h="2937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Početak posredne </a:t>
                      </a:r>
                      <a:r>
                        <a:rPr lang="hr-HR" sz="1400" noProof="0" dirty="0" err="1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predopskrbe</a:t>
                      </a:r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 za poduzetnike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pattFill prst="wdUpDiag">
                      <a:fgClr>
                        <a:srgbClr val="00B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3586066"/>
                  </a:ext>
                </a:extLst>
              </a:tr>
              <a:tr h="2937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Uvođenje eura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en-US" sz="900" b="1" dirty="0"/>
                        <a:t>1.1.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3307980"/>
                  </a:ext>
                </a:extLst>
              </a:tr>
              <a:tr h="2937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Razdoblje dvojnog optjecaja (1.1.-14.1.)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1482326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Praćenje kretanja cijena te informiranje javnosti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919641"/>
                  </a:ext>
                </a:extLst>
              </a:tr>
              <a:tr h="320401">
                <a:tc>
                  <a:txBody>
                    <a:bodyPr/>
                    <a:lstStyle/>
                    <a:p>
                      <a:r>
                        <a:rPr lang="hr-HR" sz="1400" noProof="0" dirty="0" smtClean="0">
                          <a:solidFill>
                            <a:srgbClr val="002060"/>
                          </a:solidFill>
                          <a:latin typeface="Trebuchet MS" panose="020B0603020202020204" pitchFamily="34" charset="0"/>
                        </a:rPr>
                        <a:t>Prestaje obveza dvojnog iskazivanja cijena</a:t>
                      </a:r>
                      <a:endParaRPr lang="hr-HR" sz="1400" noProof="0" dirty="0">
                        <a:solidFill>
                          <a:srgbClr val="00206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en-US" sz="900" b="1"/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sz="9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b="1" dirty="0"/>
                        <a:t>31. 12.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48633745"/>
                  </a:ext>
                </a:extLst>
              </a:tr>
            </a:tbl>
          </a:graphicData>
        </a:graphic>
      </p:graphicFrame>
      <p:sp>
        <p:nvSpPr>
          <p:cNvPr id="7" name="Flowchart: Connector 6"/>
          <p:cNvSpPr/>
          <p:nvPr/>
        </p:nvSpPr>
        <p:spPr>
          <a:xfrm>
            <a:off x="7620000" y="2848157"/>
            <a:ext cx="149630" cy="15517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Flowchart: Connector 7"/>
          <p:cNvSpPr/>
          <p:nvPr/>
        </p:nvSpPr>
        <p:spPr>
          <a:xfrm>
            <a:off x="10518370" y="4648200"/>
            <a:ext cx="149630" cy="15517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lowchart: Connector 8"/>
          <p:cNvSpPr/>
          <p:nvPr/>
        </p:nvSpPr>
        <p:spPr>
          <a:xfrm>
            <a:off x="8763000" y="3733800"/>
            <a:ext cx="149630" cy="15517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lowchart: Connector 9"/>
          <p:cNvSpPr/>
          <p:nvPr/>
        </p:nvSpPr>
        <p:spPr>
          <a:xfrm>
            <a:off x="6705600" y="2286000"/>
            <a:ext cx="149630" cy="155171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2A9323D-B8CF-4A88-A55D-EE0B5365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2483"/>
            <a:ext cx="12192000" cy="69517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Trebuchet MS" panose="020B0603020202020204" pitchFamily="34" charset="0"/>
              </a:rPr>
              <a:t>HODOGRAM AKTIVNOSTI</a:t>
            </a:r>
            <a:endParaRPr lang="hr-HR" sz="2800" b="1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CE81C169-4801-4040-8332-3A6D13B2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9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73C955-C440-D669-0B51-1738CE6F4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262483"/>
            <a:ext cx="1096946" cy="6910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1A9D952-0822-5914-4FCD-54D0CBD206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6064" y="6065451"/>
            <a:ext cx="2395936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1189A6-3EC9-4E4B-9A73-8C04365B5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36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36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r>
              <a:rPr lang="hr-HR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Hvala na pozornosti</a:t>
            </a:r>
            <a:r>
              <a:rPr lang="en-GB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!</a:t>
            </a:r>
          </a:p>
          <a:p>
            <a:pPr marL="0" indent="0" algn="ctr">
              <a:buNone/>
            </a:pPr>
            <a:r>
              <a:rPr lang="en-GB" sz="3600" dirty="0">
                <a:solidFill>
                  <a:srgbClr val="002060"/>
                </a:solidFill>
                <a:latin typeface="Trebuchet MS" panose="020B0603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euro@mingor.hr</a:t>
            </a:r>
            <a:r>
              <a:rPr lang="en-GB" sz="360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</a:p>
          <a:p>
            <a:pPr marL="0" indent="0" algn="ctr">
              <a:buNone/>
            </a:pPr>
            <a:endParaRPr lang="en-GB" sz="36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en-GB" sz="36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BAC043-E096-4958-857D-E88423A44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10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6EF209-5F97-EBF1-D53F-464E74F51A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6064" y="6064808"/>
            <a:ext cx="2395936" cy="792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5F3B77-42E9-8DF2-93B1-2C23850A2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198390"/>
            <a:ext cx="1688738" cy="10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1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7936</TotalTime>
  <Words>559</Words>
  <Application>Microsoft Office PowerPoint</Application>
  <PresentationFormat>Widescreen</PresentationFormat>
  <Paragraphs>100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</vt:lpstr>
      <vt:lpstr>Office Theme</vt:lpstr>
      <vt:lpstr> PLENARNA SJEDNICA VIJEĆA  UDRUŽENJA TRGOVINE Proces zamjene kune eurom  19. svibnja 2022. </vt:lpstr>
      <vt:lpstr>KOORDINACIJSKI ODBOR ZA  PRILAGODBU GOSPODARSTVA I ZAŠTITU POTROŠAČA</vt:lpstr>
      <vt:lpstr>SMJERNICE ZA PRILAGODBU GOSPODARSTVA  U PROCESU ZAMJENE HRVATSKE KUNE EUROM</vt:lpstr>
      <vt:lpstr>MEHANIZMI ZA IZGRADNJU  SIGURNOG OKRUŽENJA ZA POTROŠAČE</vt:lpstr>
      <vt:lpstr>ETIČKI KODEKS</vt:lpstr>
      <vt:lpstr>ETIČKI KODEKS</vt:lpstr>
      <vt:lpstr>ETIČKI KODEKS – načela za etičko postupanje</vt:lpstr>
      <vt:lpstr>ETIČKI KODEKS :  pouzdano i transparentno uvođenje eura</vt:lpstr>
      <vt:lpstr>HODOGRAM AKTIVNOSTI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Katarina</dc:creator>
  <cp:lastModifiedBy>Branka Augustinović</cp:lastModifiedBy>
  <cp:revision>654</cp:revision>
  <cp:lastPrinted>2022-01-26T13:30:40Z</cp:lastPrinted>
  <dcterms:created xsi:type="dcterms:W3CDTF">2006-08-16T00:00:00Z</dcterms:created>
  <dcterms:modified xsi:type="dcterms:W3CDTF">2022-05-12T10:57:34Z</dcterms:modified>
</cp:coreProperties>
</file>