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4" r:id="rId3"/>
    <p:sldId id="359" r:id="rId4"/>
    <p:sldId id="361" r:id="rId5"/>
    <p:sldId id="366" r:id="rId6"/>
    <p:sldId id="362" r:id="rId7"/>
    <p:sldId id="257" r:id="rId8"/>
    <p:sldId id="348" r:id="rId9"/>
    <p:sldId id="370" r:id="rId10"/>
    <p:sldId id="369" r:id="rId11"/>
    <p:sldId id="352" r:id="rId12"/>
    <p:sldId id="371" r:id="rId13"/>
    <p:sldId id="316" r:id="rId14"/>
    <p:sldId id="368" r:id="rId15"/>
  </p:sldIdLst>
  <p:sldSz cx="9144000" cy="5143500" type="screen16x9"/>
  <p:notesSz cx="6797675" cy="9928225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Šabić" initials="AŠ" lastIdx="19" clrIdx="0">
    <p:extLst>
      <p:ext uri="{19B8F6BF-5375-455C-9EA6-DF929625EA0E}">
        <p15:presenceInfo xmlns:p15="http://schemas.microsoft.com/office/powerpoint/2012/main" userId="S-1-5-21-1288235128-2553061431-1978169118-7055" providerId="AD"/>
      </p:ext>
    </p:extLst>
  </p:cmAuthor>
  <p:cmAuthor id="2" name="Michael Faulend" initials="MF" lastIdx="5" clrIdx="1">
    <p:extLst>
      <p:ext uri="{19B8F6BF-5375-455C-9EA6-DF929625EA0E}">
        <p15:presenceInfo xmlns:p15="http://schemas.microsoft.com/office/powerpoint/2012/main" userId="S-1-5-21-1288235128-2553061431-1978169118-69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49"/>
    <a:srgbClr val="43AEFF"/>
    <a:srgbClr val="159BFF"/>
    <a:srgbClr val="0070C0"/>
    <a:srgbClr val="53B5FF"/>
    <a:srgbClr val="C5E6FF"/>
    <a:srgbClr val="008A3E"/>
    <a:srgbClr val="00D25F"/>
    <a:srgbClr val="D9FFEA"/>
    <a:srgbClr val="00D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Svijetli stil 1 - Isticanj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Stil teme 1 - Isticanj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Srednji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rednji stil 2 - Isticanj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47" autoAdjust="0"/>
    <p:restoredTop sz="79884" autoAdjust="0"/>
  </p:normalViewPr>
  <p:slideViewPr>
    <p:cSldViewPr snapToGrid="0">
      <p:cViewPr varScale="1">
        <p:scale>
          <a:sx n="123" d="100"/>
          <a:sy n="123" d="100"/>
        </p:scale>
        <p:origin x="876" y="90"/>
      </p:cViewPr>
      <p:guideLst/>
    </p:cSldViewPr>
  </p:slideViewPr>
  <p:outlineViewPr>
    <p:cViewPr>
      <p:scale>
        <a:sx n="33" d="100"/>
        <a:sy n="33" d="100"/>
      </p:scale>
      <p:origin x="0" y="-144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F36A0-F41D-4F6D-BB8E-768C470060C8}" type="datetimeFigureOut">
              <a:rPr lang="hr-HR" smtClean="0"/>
              <a:t>18.5.2022.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47D6F-02AF-4413-9D31-4EE948A1B79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549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E9617-6942-4C12-AB9E-1D6D1A6599D0}" type="datetimeFigureOut">
              <a:rPr lang="hr-HR" smtClean="0"/>
              <a:t>18.5.2022.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7287E-D719-4E41-8D06-391A42BDF5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374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225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990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0889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4326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900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51209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9415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4698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41233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6430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7287E-D719-4E41-8D06-391A42BDF523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3381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519901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 smtClean="0"/>
              <a:t>Uredite</a:t>
            </a:r>
            <a:r>
              <a:rPr lang="en-US" altLang="sr-Latn-RS" noProof="0" dirty="0" smtClean="0"/>
              <a:t> </a:t>
            </a:r>
            <a:r>
              <a:rPr lang="en-US" altLang="sr-Latn-RS" noProof="0" dirty="0" err="1" smtClean="0"/>
              <a:t>naslov</a:t>
            </a:r>
            <a:r>
              <a:rPr lang="hr-HR" altLang="sr-Latn-RS" noProof="0" dirty="0" smtClean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024000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chemeClr val="bg2">
                    <a:lumMod val="50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 smtClean="0"/>
              <a:t>Uredite</a:t>
            </a:r>
            <a:r>
              <a:rPr lang="en-US" altLang="sr-Latn-RS" noProof="0" dirty="0" smtClean="0"/>
              <a:t> </a:t>
            </a:r>
            <a:r>
              <a:rPr lang="en-US" altLang="sr-Latn-RS" noProof="0" dirty="0" err="1" smtClean="0"/>
              <a:t>podnaslov</a:t>
            </a:r>
            <a:r>
              <a:rPr lang="hr-HR" altLang="sr-Latn-RS" noProof="0" dirty="0" smtClean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10" y="411510"/>
            <a:ext cx="459380" cy="6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10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04000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2">
                    <a:lumMod val="50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hr-HR" dirty="0" smtClean="0"/>
              <a:t>potpis autora i suradnika ili prazno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915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1800000"/>
            <a:ext cx="9144000" cy="2160000"/>
          </a:xfrm>
          <a:prstGeom prst="rect">
            <a:avLst/>
          </a:prstGeom>
          <a:solidFill>
            <a:schemeClr val="tx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519901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 smtClean="0"/>
              <a:t>Uredite</a:t>
            </a:r>
            <a:r>
              <a:rPr lang="en-US" altLang="sr-Latn-RS" noProof="0" dirty="0" smtClean="0"/>
              <a:t> </a:t>
            </a:r>
            <a:r>
              <a:rPr lang="en-US" altLang="sr-Latn-RS" noProof="0" dirty="0" err="1" smtClean="0"/>
              <a:t>naslov</a:t>
            </a:r>
            <a:r>
              <a:rPr lang="hr-HR" altLang="sr-Latn-RS" noProof="0" dirty="0" smtClean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024000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chemeClr val="tx1">
                    <a:lumMod val="7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 smtClean="0"/>
              <a:t>Uredite</a:t>
            </a:r>
            <a:r>
              <a:rPr lang="en-US" altLang="sr-Latn-RS" noProof="0" dirty="0" smtClean="0"/>
              <a:t> </a:t>
            </a:r>
            <a:r>
              <a:rPr lang="en-US" altLang="sr-Latn-RS" noProof="0" dirty="0" err="1" smtClean="0"/>
              <a:t>podnaslov</a:t>
            </a:r>
            <a:r>
              <a:rPr lang="hr-HR" altLang="sr-Latn-RS" noProof="0" dirty="0" smtClean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10" y="411510"/>
            <a:ext cx="459380" cy="6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04000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2">
                    <a:lumMod val="50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hr-HR" dirty="0" smtClean="0"/>
              <a:t>potpis autora i suradnika ili prazno</a:t>
            </a:r>
            <a:endParaRPr lang="en-US" dirty="0" smtClean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069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/>
          <p:cNvSpPr/>
          <p:nvPr/>
        </p:nvSpPr>
        <p:spPr>
          <a:xfrm>
            <a:off x="2993830" y="1800000"/>
            <a:ext cx="6150170" cy="1995886"/>
          </a:xfrm>
          <a:prstGeom prst="rect">
            <a:avLst/>
          </a:prstGeom>
          <a:solidFill>
            <a:srgbClr val="2838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253845" y="2412345"/>
            <a:ext cx="5168635" cy="360099"/>
          </a:xfrm>
        </p:spPr>
        <p:txBody>
          <a:bodyPr>
            <a:spAutoFit/>
          </a:bodyPr>
          <a:lstStyle>
            <a:lvl1pPr algn="l">
              <a:lnSpc>
                <a:spcPct val="90000"/>
              </a:lnSpc>
              <a:defRPr sz="26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 smtClean="0"/>
              <a:t>Uredite</a:t>
            </a:r>
            <a:r>
              <a:rPr lang="en-US" altLang="sr-Latn-RS" noProof="0" dirty="0" smtClean="0"/>
              <a:t> </a:t>
            </a:r>
            <a:r>
              <a:rPr lang="en-US" altLang="sr-Latn-RS" noProof="0" dirty="0" err="1" smtClean="0"/>
              <a:t>naslov</a:t>
            </a:r>
            <a:r>
              <a:rPr lang="hr-HR" altLang="sr-Latn-RS" noProof="0" dirty="0" smtClean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253845" y="2916444"/>
            <a:ext cx="5168635" cy="219291"/>
          </a:xfrm>
        </p:spPr>
        <p:txBody>
          <a:bodyPr>
            <a:spAutoFit/>
          </a:bodyPr>
          <a:lstStyle>
            <a:lvl1pPr marL="0" indent="0" algn="l">
              <a:lnSpc>
                <a:spcPct val="95000"/>
              </a:lnSpc>
              <a:defRPr spc="0" baseline="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 smtClean="0"/>
              <a:t>Uredite</a:t>
            </a:r>
            <a:r>
              <a:rPr lang="en-US" altLang="sr-Latn-RS" noProof="0" dirty="0" smtClean="0"/>
              <a:t> </a:t>
            </a:r>
            <a:r>
              <a:rPr lang="en-US" altLang="sr-Latn-RS" noProof="0" dirty="0" err="1" smtClean="0"/>
              <a:t>podnaslov</a:t>
            </a:r>
            <a:r>
              <a:rPr lang="hr-HR" altLang="sr-Latn-RS" noProof="0" dirty="0" smtClean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10" y="411510"/>
            <a:ext cx="459380" cy="6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253942" y="3939886"/>
            <a:ext cx="5168258" cy="146194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2">
                    <a:lumMod val="50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hr-HR" dirty="0" smtClean="0"/>
              <a:t>potpis autora i suradnika ili prazno</a:t>
            </a:r>
            <a:endParaRPr lang="en-US" dirty="0" smtClean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00000"/>
            <a:ext cx="2993829" cy="1995886"/>
          </a:xfrm>
          <a:prstGeom prst="rect">
            <a:avLst/>
          </a:prstGeom>
        </p:spPr>
      </p:pic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990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138" y="902373"/>
            <a:ext cx="7700962" cy="321627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138" y="1440000"/>
            <a:ext cx="7700962" cy="3096000"/>
          </a:xfrm>
        </p:spPr>
        <p:txBody>
          <a:bodyPr/>
          <a:lstStyle>
            <a:lvl1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720000" y="0"/>
            <a:ext cx="7700400" cy="360000"/>
          </a:xfrm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7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sz="22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138" y="1440000"/>
            <a:ext cx="7700962" cy="3096000"/>
          </a:xfrm>
        </p:spPr>
        <p:txBody>
          <a:bodyPr/>
          <a:lstStyle>
            <a:lvl1pPr algn="ctr"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hr-H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720000" y="0"/>
            <a:ext cx="7700400" cy="360000"/>
          </a:xfrm>
          <a:ln/>
        </p:spPr>
        <p:txBody>
          <a:bodyPr bIns="72000"/>
          <a:lstStyle>
            <a:lvl1pPr algn="ctr"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424000" y="0"/>
            <a:ext cx="720000" cy="360000"/>
          </a:xfrm>
          <a:prstGeom prst="rect">
            <a:avLst/>
          </a:prstGeom>
          <a:solidFill>
            <a:srgbClr val="EF4135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altLang="sr-Latn-RS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041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8000"/>
            <a:ext cx="408338" cy="57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730400"/>
            <a:ext cx="2636308" cy="72000"/>
          </a:xfrm>
          <a:prstGeom prst="rect">
            <a:avLst/>
          </a:prstGeom>
        </p:spPr>
      </p:pic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 sekcije</a:t>
            </a:r>
            <a:endParaRPr lang="hr-HR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tx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 smtClean="0"/>
              <a:t>Uredite nadnaslov ili prazno</a:t>
            </a:r>
            <a:endParaRPr lang="en-US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 smtClean="0"/>
              <a:t>Uredite podnaslov ili prazno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857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0" y="1419622"/>
            <a:ext cx="9144000" cy="2736725"/>
          </a:xfrm>
          <a:prstGeom prst="rect">
            <a:avLst/>
          </a:prstGeom>
          <a:solidFill>
            <a:schemeClr val="tx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 sekcije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tx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 smtClean="0"/>
              <a:t>Uredite nadnaslov ili prazno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8000"/>
            <a:ext cx="408338" cy="576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 smtClean="0"/>
              <a:t>Uredite podnaslov ili prazno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12628"/>
            <a:ext cx="2636308" cy="72000"/>
          </a:xfrm>
          <a:prstGeom prst="rect">
            <a:avLst/>
          </a:prstGeom>
        </p:spPr>
      </p:pic>
      <p:sp>
        <p:nvSpPr>
          <p:cNvPr id="10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177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0" y="1419622"/>
            <a:ext cx="9144000" cy="2736725"/>
          </a:xfrm>
          <a:prstGeom prst="rect">
            <a:avLst/>
          </a:prstGeom>
          <a:solidFill>
            <a:srgbClr val="2838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 sekcije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 smtClean="0"/>
              <a:t>Uredite nadnaslov ili prazno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8000"/>
            <a:ext cx="408338" cy="576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 smtClean="0"/>
              <a:t>Uredite podnaslov ili prazno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12628"/>
            <a:ext cx="2636308" cy="72000"/>
          </a:xfrm>
          <a:prstGeom prst="rect">
            <a:avLst/>
          </a:prstGeom>
        </p:spPr>
      </p:pic>
      <p:sp>
        <p:nvSpPr>
          <p:cNvPr id="10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091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naslov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19139" y="1440000"/>
            <a:ext cx="3773487" cy="3096000"/>
          </a:xfrm>
        </p:spPr>
        <p:txBody>
          <a:bodyPr>
            <a:normAutofit/>
          </a:bodyPr>
          <a:lstStyle>
            <a:lvl1pPr marL="0" indent="-288000"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5026" y="1440000"/>
            <a:ext cx="3775075" cy="3096000"/>
          </a:xfrm>
        </p:spPr>
        <p:txBody>
          <a:bodyPr>
            <a:normAutofit/>
          </a:bodyPr>
          <a:lstStyle>
            <a:lvl1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6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891601"/>
            <a:ext cx="7700400" cy="332399"/>
          </a:xfrm>
        </p:spPr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naslov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1314288"/>
            <a:ext cx="3780000" cy="233910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 smtClean="0"/>
              <a:t>Uredite podnaslov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20000" y="1872000"/>
            <a:ext cx="3780000" cy="2736000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4000" y="1314288"/>
            <a:ext cx="3780000" cy="233910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 smtClean="0"/>
              <a:t>Uredite podnaslov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4000" y="1872000"/>
            <a:ext cx="3780000" cy="2736000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670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576000"/>
            <a:ext cx="2592000" cy="276999"/>
          </a:xfrm>
        </p:spPr>
        <p:txBody>
          <a:bodyPr anchor="t" anchorCtr="0"/>
          <a:lstStyle>
            <a:lvl1pPr algn="l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56000" y="576000"/>
            <a:ext cx="4968000" cy="3960000"/>
          </a:xfrm>
        </p:spPr>
        <p:txBody>
          <a:bodyPr>
            <a:normAutofit/>
          </a:bodyPr>
          <a:lstStyle>
            <a:lvl1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0000" y="1275606"/>
            <a:ext cx="2592000" cy="3260394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582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000" y="936000"/>
            <a:ext cx="2664000" cy="276999"/>
          </a:xfrm>
        </p:spPr>
        <p:txBody>
          <a:bodyPr anchor="t" anchorCtr="0"/>
          <a:lstStyle>
            <a:lvl1pPr algn="l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0000" y="936000"/>
            <a:ext cx="4896000" cy="3240000"/>
          </a:xfrm>
        </p:spPr>
        <p:txBody>
          <a:bodyPr/>
          <a:lstStyle>
            <a:lvl1pPr marL="0" indent="0" algn="l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 smtClean="0"/>
              <a:t>Kliknite ikonu da biste dodali  sliku</a:t>
            </a:r>
            <a:endParaRPr lang="hr-HR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60000" y="1584000"/>
            <a:ext cx="2664000" cy="2592000"/>
          </a:xfrm>
        </p:spPr>
        <p:txBody>
          <a:bodyPr>
            <a:normAutofit/>
          </a:bodyPr>
          <a:lstStyle>
            <a:lvl1pPr marL="0" indent="0" algn="l">
              <a:buNone/>
              <a:defRPr sz="13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tekst</a:t>
            </a:r>
            <a:endParaRPr lang="en-US" dirty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5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1800" y="3971001"/>
            <a:ext cx="7700400" cy="276999"/>
          </a:xfrm>
        </p:spPr>
        <p:txBody>
          <a:bodyPr/>
          <a:lstStyle>
            <a:lvl1pPr algn="ctr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 slike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4000" y="576000"/>
            <a:ext cx="4896000" cy="32400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 smtClean="0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1800" y="4320000"/>
            <a:ext cx="7700400" cy="360000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dirty="0" smtClean="0"/>
              <a:t>Uredite opis slike</a:t>
            </a:r>
            <a:endParaRPr lang="en-US" dirty="0" smtClean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 algn="ctr"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84400"/>
            <a:ext cx="2636308" cy="72000"/>
          </a:xfrm>
          <a:prstGeom prst="rect">
            <a:avLst/>
          </a:prstGeom>
        </p:spPr>
      </p:pic>
      <p:sp>
        <p:nvSpPr>
          <p:cNvPr id="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658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1800" y="659001"/>
            <a:ext cx="7700400" cy="276999"/>
          </a:xfrm>
        </p:spPr>
        <p:txBody>
          <a:bodyPr/>
          <a:lstStyle>
            <a:lvl1pPr algn="ctr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 slike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4000" y="1008000"/>
            <a:ext cx="4896000" cy="32400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 smtClean="0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1800" y="4320000"/>
            <a:ext cx="7700400" cy="360000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Uredite</a:t>
            </a:r>
            <a:r>
              <a:rPr lang="en-US" dirty="0" smtClean="0"/>
              <a:t> </a:t>
            </a:r>
            <a:r>
              <a:rPr lang="en-US" dirty="0" err="1" smtClean="0"/>
              <a:t>opis</a:t>
            </a:r>
            <a:r>
              <a:rPr lang="en-US" dirty="0" smtClean="0"/>
              <a:t> </a:t>
            </a:r>
            <a:r>
              <a:rPr lang="en-US" dirty="0" err="1" smtClean="0"/>
              <a:t>slike</a:t>
            </a:r>
            <a:endParaRPr lang="en-US" dirty="0" smtClean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 algn="ctr"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84400"/>
            <a:ext cx="2636308" cy="72000"/>
          </a:xfrm>
          <a:prstGeom prst="rect">
            <a:avLst/>
          </a:prstGeom>
        </p:spPr>
      </p:pic>
      <p:sp>
        <p:nvSpPr>
          <p:cNvPr id="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27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 smtClean="0"/>
              <a:t>Uredite naslov</a:t>
            </a:r>
            <a:endParaRPr lang="hr-HR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67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13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424000" y="0"/>
            <a:ext cx="720000" cy="360000"/>
          </a:xfrm>
          <a:prstGeom prst="rect">
            <a:avLst/>
          </a:prstGeom>
          <a:solidFill>
            <a:srgbClr val="EF4135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altLang="sr-Latn-RS"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902373"/>
            <a:ext cx="7700962" cy="32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hr-HR" altLang="sr-Latn-RS" dirty="0" smtClean="0"/>
              <a:t>Uredite naslov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8" y="0"/>
            <a:ext cx="7700962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smtClean="0"/>
              <a:t>Naziv sekcije/poglavlja ili prazno</a:t>
            </a:r>
            <a:endParaRPr lang="hr-HR"/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440000"/>
            <a:ext cx="7700962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r-HR" altLang="sr-Latn-RS" dirty="0" smtClean="0"/>
              <a:t>Uredite </a:t>
            </a:r>
            <a:r>
              <a:rPr lang="hr-HR" altLang="sr-Latn-RS" dirty="0" err="1" smtClean="0"/>
              <a:t>teks</a:t>
            </a:r>
            <a:r>
              <a:rPr lang="en-US" altLang="sr-Latn-RS" dirty="0" smtClean="0"/>
              <a:t>t</a:t>
            </a:r>
          </a:p>
          <a:p>
            <a:pPr lvl="1"/>
            <a:r>
              <a:rPr lang="en-US" altLang="sr-Latn-RS" dirty="0" smtClean="0"/>
              <a:t>Second level</a:t>
            </a:r>
          </a:p>
          <a:p>
            <a:pPr lvl="2"/>
            <a:r>
              <a:rPr lang="en-US" altLang="sr-Latn-RS" dirty="0" smtClean="0"/>
              <a:t>Third level</a:t>
            </a:r>
          </a:p>
          <a:p>
            <a:pPr lvl="3"/>
            <a:r>
              <a:rPr lang="en-US" altLang="sr-Latn-RS" dirty="0" smtClean="0"/>
              <a:t>Fourth level</a:t>
            </a:r>
          </a:p>
          <a:p>
            <a:pPr lvl="4"/>
            <a:r>
              <a:rPr lang="en-US" altLang="sr-Latn-RS" dirty="0" smtClean="0"/>
              <a:t>Fifth level</a:t>
            </a:r>
            <a:endParaRPr lang="hr-HR" altLang="sr-Latn-R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9" y="4730400"/>
            <a:ext cx="2639291" cy="7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3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200" b="0">
          <a:solidFill>
            <a:srgbClr val="C0311A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9pPr>
    </p:titleStyle>
    <p:bodyStyle>
      <a:lvl1pPr marL="0" indent="0" algn="l" rtl="0" eaLnBrk="1" fontAlgn="base" hangingPunct="1">
        <a:lnSpc>
          <a:spcPct val="114000"/>
        </a:lnSpc>
        <a:spcBef>
          <a:spcPts val="8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1pPr>
      <a:lvl2pPr marL="576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2pPr>
      <a:lvl3pPr marL="864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3pPr>
      <a:lvl4pPr marL="1152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4pPr>
      <a:lvl5pPr marL="1440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ctrTitle"/>
          </p:nvPr>
        </p:nvSpPr>
        <p:spPr>
          <a:xfrm>
            <a:off x="721519" y="2519901"/>
            <a:ext cx="7700962" cy="360099"/>
          </a:xfrm>
        </p:spPr>
        <p:txBody>
          <a:bodyPr/>
          <a:lstStyle/>
          <a:p>
            <a:r>
              <a:rPr lang="hr-HR" dirty="0" smtClean="0"/>
              <a:t>Hrvatska na korak do </a:t>
            </a:r>
            <a:r>
              <a:rPr lang="hr-HR" dirty="0" err="1" smtClean="0"/>
              <a:t>europodručja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</a:t>
            </a:fld>
            <a:endParaRPr lang="hr-HR"/>
          </a:p>
        </p:txBody>
      </p:sp>
      <p:sp>
        <p:nvSpPr>
          <p:cNvPr id="8" name="Rezervirano mjesto teksta 7"/>
          <p:cNvSpPr>
            <a:spLocks noGrp="1"/>
          </p:cNvSpPr>
          <p:nvPr>
            <p:ph type="body" sz="quarter" idx="10"/>
          </p:nvPr>
        </p:nvSpPr>
        <p:spPr>
          <a:xfrm>
            <a:off x="722081" y="3678211"/>
            <a:ext cx="7700400" cy="877163"/>
          </a:xfrm>
        </p:spPr>
        <p:txBody>
          <a:bodyPr/>
          <a:lstStyle/>
          <a:p>
            <a:r>
              <a:rPr lang="hr-HR" sz="1200" dirty="0"/>
              <a:t>Hrvatska gospodarska komora</a:t>
            </a:r>
          </a:p>
          <a:p>
            <a:r>
              <a:rPr lang="hr-HR" sz="1200" dirty="0"/>
              <a:t>Plenarna sjednica Vijeća Udruženja trgovine</a:t>
            </a:r>
          </a:p>
          <a:p>
            <a:endParaRPr lang="hr-HR" sz="1200" dirty="0"/>
          </a:p>
          <a:p>
            <a:r>
              <a:rPr lang="hr-HR" sz="1200" dirty="0" smtClean="0"/>
              <a:t>Zagreb, 19. svibnja 2022.</a:t>
            </a:r>
          </a:p>
          <a:p>
            <a:r>
              <a:rPr lang="hr-HR" sz="1200" dirty="0" smtClean="0"/>
              <a:t>Michael </a:t>
            </a:r>
            <a:r>
              <a:rPr lang="hr-HR" sz="1200" dirty="0" err="1" smtClean="0"/>
              <a:t>Faulend</a:t>
            </a:r>
            <a:r>
              <a:rPr lang="hr-HR" sz="1200" dirty="0" smtClean="0"/>
              <a:t>, viceguverner</a:t>
            </a:r>
            <a:endParaRPr lang="hr-HR" sz="1200" dirty="0"/>
          </a:p>
        </p:txBody>
      </p:sp>
    </p:spTree>
    <p:extLst>
      <p:ext uri="{BB962C8B-B14F-4D97-AF65-F5344CB8AC3E}">
        <p14:creationId xmlns:p14="http://schemas.microsoft.com/office/powerpoint/2010/main" val="256643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>
          <a:xfrm>
            <a:off x="719138" y="931612"/>
            <a:ext cx="7700962" cy="292388"/>
          </a:xfrm>
        </p:spPr>
        <p:txBody>
          <a:bodyPr/>
          <a:lstStyle/>
          <a:p>
            <a:pPr algn="l"/>
            <a:r>
              <a:rPr lang="hr-HR" sz="2000" dirty="0" smtClean="0"/>
              <a:t>Pregled</a:t>
            </a:r>
            <a:endParaRPr lang="hr-HR" sz="2000" dirty="0"/>
          </a:p>
        </p:txBody>
      </p:sp>
      <p:sp>
        <p:nvSpPr>
          <p:cNvPr id="8" name="Rezervirano mjesto sadržaja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hr-HR" dirty="0" smtClean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hr-HR" dirty="0" smtClean="0"/>
              <a:t>Međunarodna uloga eura – značaj rezervne valute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hr-HR" dirty="0" smtClean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hr-HR" dirty="0" smtClean="0"/>
              <a:t>Ekonomske koristi i troškovi uvođenja eura za Hrvatsku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hr-HR" dirty="0" smtClean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hr-HR" dirty="0" smtClean="0"/>
              <a:t>Proces uvođenja eura – što smo do sada postigli i što je još pred nama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hr-HR" dirty="0"/>
          </a:p>
          <a:p>
            <a:pPr algn="l"/>
            <a:endParaRPr lang="hr-HR" dirty="0"/>
          </a:p>
          <a:p>
            <a:pPr algn="l"/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524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580747"/>
            <a:ext cx="7700962" cy="643253"/>
          </a:xfrm>
        </p:spPr>
        <p:txBody>
          <a:bodyPr/>
          <a:lstStyle/>
          <a:p>
            <a:pPr algn="l"/>
            <a:r>
              <a:rPr lang="hr-HR" dirty="0" err="1" smtClean="0"/>
              <a:t>Europodručje</a:t>
            </a:r>
            <a:r>
              <a:rPr lang="hr-HR" dirty="0" smtClean="0"/>
              <a:t> je, među ključnim svjetskim gospodarstvima, drugo najbogatije gospodarstvo i najveći izvoznik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3</a:t>
            </a:fld>
            <a:endParaRPr lang="hr-HR"/>
          </a:p>
        </p:txBody>
      </p:sp>
      <p:sp>
        <p:nvSpPr>
          <p:cNvPr id="21" name="TekstniOkvir 20"/>
          <p:cNvSpPr txBox="1"/>
          <p:nvPr/>
        </p:nvSpPr>
        <p:spPr>
          <a:xfrm>
            <a:off x="690333" y="4241048"/>
            <a:ext cx="18269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 smtClean="0"/>
              <a:t>Izvor: Svjetska banka</a:t>
            </a:r>
            <a:endParaRPr lang="hr-HR" sz="900" dirty="0"/>
          </a:p>
        </p:txBody>
      </p:sp>
      <p:sp>
        <p:nvSpPr>
          <p:cNvPr id="22" name="TekstniOkvir 21"/>
          <p:cNvSpPr txBox="1"/>
          <p:nvPr/>
        </p:nvSpPr>
        <p:spPr>
          <a:xfrm>
            <a:off x="4705718" y="4241048"/>
            <a:ext cx="1369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 smtClean="0"/>
              <a:t>Izvor: MMF</a:t>
            </a:r>
            <a:endParaRPr lang="hr-HR" sz="900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38" y="1541048"/>
            <a:ext cx="3869021" cy="270000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718" y="1541048"/>
            <a:ext cx="3888587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0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580747"/>
            <a:ext cx="7700962" cy="643253"/>
          </a:xfrm>
        </p:spPr>
        <p:txBody>
          <a:bodyPr/>
          <a:lstStyle/>
          <a:p>
            <a:pPr algn="l"/>
            <a:r>
              <a:rPr lang="hr-HR" dirty="0" smtClean="0"/>
              <a:t>Euro je druga najvažnija valuta u globalnim pričuvama i u međunarodnim transakcijama financiranja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4</a:t>
            </a:fld>
            <a:endParaRPr lang="hr-HR"/>
          </a:p>
        </p:txBody>
      </p:sp>
      <p:sp>
        <p:nvSpPr>
          <p:cNvPr id="21" name="TekstniOkvir 20"/>
          <p:cNvSpPr txBox="1"/>
          <p:nvPr/>
        </p:nvSpPr>
        <p:spPr>
          <a:xfrm>
            <a:off x="438328" y="4106373"/>
            <a:ext cx="1369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 smtClean="0"/>
              <a:t>Izvor: </a:t>
            </a:r>
            <a:r>
              <a:rPr lang="hr-HR" sz="900" dirty="0" err="1" smtClean="0"/>
              <a:t>ESB</a:t>
            </a:r>
            <a:endParaRPr lang="hr-HR" sz="900" dirty="0"/>
          </a:p>
        </p:txBody>
      </p:sp>
      <p:pic>
        <p:nvPicPr>
          <p:cNvPr id="8" name="Rezervirano mjesto sadržaja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5180" y="1766373"/>
            <a:ext cx="2745882" cy="2340000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062" y="1766373"/>
            <a:ext cx="2748181" cy="2340000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6944" y="1766373"/>
            <a:ext cx="2748181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1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902373"/>
            <a:ext cx="7700962" cy="321627"/>
          </a:xfrm>
        </p:spPr>
        <p:txBody>
          <a:bodyPr/>
          <a:lstStyle/>
          <a:p>
            <a:pPr algn="l"/>
            <a:r>
              <a:rPr lang="hr-HR" dirty="0" smtClean="0"/>
              <a:t>Prednosti svjetske rezervne valute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5</a:t>
            </a:fld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19138" y="1440000"/>
            <a:ext cx="7715414" cy="3084703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r-HR" dirty="0" smtClean="0"/>
              <a:t>Država čija valuta ima status svjetske rezervne valute </a:t>
            </a:r>
            <a:r>
              <a:rPr lang="hr-HR" u="sng" dirty="0" smtClean="0"/>
              <a:t>uživa niz prednosti</a:t>
            </a:r>
            <a:r>
              <a:rPr lang="hr-HR" dirty="0" smtClean="0"/>
              <a:t>, uključujući:</a:t>
            </a:r>
          </a:p>
          <a:p>
            <a:pPr marL="861750" lvl="1" indent="-285750" algn="l">
              <a:buFont typeface="Wingdings" panose="05000000000000000000" pitchFamily="2" charset="2"/>
              <a:buChar char="Ø"/>
            </a:pPr>
            <a:r>
              <a:rPr lang="hr-HR" sz="1400" b="1" dirty="0" smtClean="0">
                <a:latin typeface="+mn-lt"/>
              </a:rPr>
              <a:t>vrlo povoljne uvjete </a:t>
            </a:r>
            <a:r>
              <a:rPr lang="hr-HR" sz="1400" b="1" dirty="0">
                <a:latin typeface="+mn-lt"/>
              </a:rPr>
              <a:t>zaduživanja </a:t>
            </a:r>
            <a:r>
              <a:rPr lang="hr-HR" sz="1400" b="1" dirty="0" smtClean="0">
                <a:latin typeface="+mn-lt"/>
              </a:rPr>
              <a:t>na međunarodnim tržištima kapitala</a:t>
            </a:r>
            <a:endParaRPr lang="hr-HR" sz="1400" dirty="0" smtClean="0">
              <a:latin typeface="+mn-lt"/>
            </a:endParaRPr>
          </a:p>
          <a:p>
            <a:pPr marL="1149750" lvl="2" indent="-285750" algn="l"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+mn-lt"/>
              </a:rPr>
              <a:t>to je odraz snažne potražnje investitora za obveznicama izdanima u rezervnoj valuti </a:t>
            </a:r>
          </a:p>
          <a:p>
            <a:pPr marL="861750" lvl="1" indent="-285750" algn="l">
              <a:buFont typeface="Wingdings" panose="05000000000000000000" pitchFamily="2" charset="2"/>
              <a:buChar char="Ø"/>
            </a:pPr>
            <a:r>
              <a:rPr lang="hr-HR" sz="1400" b="1" dirty="0" smtClean="0">
                <a:latin typeface="+mn-lt"/>
              </a:rPr>
              <a:t>nisku </a:t>
            </a:r>
            <a:r>
              <a:rPr lang="hr-HR" sz="1400" b="1" dirty="0">
                <a:latin typeface="+mn-lt"/>
              </a:rPr>
              <a:t>ranjivost na tečajna </a:t>
            </a:r>
            <a:r>
              <a:rPr lang="hr-HR" sz="1400" b="1" dirty="0" smtClean="0">
                <a:latin typeface="+mn-lt"/>
              </a:rPr>
              <a:t>kretanja</a:t>
            </a:r>
            <a:endParaRPr lang="hr-HR" sz="1400" dirty="0">
              <a:latin typeface="+mn-lt"/>
            </a:endParaRPr>
          </a:p>
          <a:p>
            <a:pPr marL="1149750" lvl="2" indent="-285750" algn="l">
              <a:buFont typeface="Wingdings" panose="05000000000000000000" pitchFamily="2" charset="2"/>
              <a:buChar char="§"/>
            </a:pPr>
            <a:r>
              <a:rPr lang="hr-HR" sz="1100" dirty="0">
                <a:latin typeface="+mn-lt"/>
              </a:rPr>
              <a:t>države koje se mogu </a:t>
            </a:r>
            <a:r>
              <a:rPr lang="hr-HR" sz="1100" dirty="0" smtClean="0">
                <a:latin typeface="+mn-lt"/>
              </a:rPr>
              <a:t>nesmetano zaduživati u </a:t>
            </a:r>
            <a:r>
              <a:rPr lang="hr-HR" sz="1100" dirty="0">
                <a:latin typeface="+mn-lt"/>
              </a:rPr>
              <a:t>vlastitoj valuti nemaju problem </a:t>
            </a:r>
            <a:r>
              <a:rPr lang="hr-HR" sz="1100" dirty="0" err="1">
                <a:latin typeface="+mn-lt"/>
              </a:rPr>
              <a:t>dolarizacije</a:t>
            </a:r>
            <a:r>
              <a:rPr lang="hr-HR" sz="1100" dirty="0">
                <a:latin typeface="+mn-lt"/>
              </a:rPr>
              <a:t>/</a:t>
            </a:r>
            <a:r>
              <a:rPr lang="hr-HR" sz="1100" dirty="0" err="1">
                <a:latin typeface="+mn-lt"/>
              </a:rPr>
              <a:t>euroizacije</a:t>
            </a:r>
            <a:r>
              <a:rPr lang="hr-HR" sz="1100" dirty="0">
                <a:latin typeface="+mn-lt"/>
              </a:rPr>
              <a:t> </a:t>
            </a:r>
            <a:r>
              <a:rPr lang="hr-HR" sz="1100" dirty="0">
                <a:latin typeface="+mn-lt"/>
                <a:sym typeface="Wingdings 3" panose="05040102010807070707" pitchFamily="18" charset="2"/>
              </a:rPr>
              <a:t></a:t>
            </a:r>
            <a:r>
              <a:rPr lang="hr-HR" sz="1100" dirty="0">
                <a:latin typeface="+mn-lt"/>
              </a:rPr>
              <a:t> u takvim uvjetima, deprecijacija tečaja ne uzrokuje negativne bilančne efekte </a:t>
            </a:r>
            <a:endParaRPr lang="hr-HR" sz="1100" dirty="0" smtClean="0">
              <a:latin typeface="+mn-lt"/>
            </a:endParaRPr>
          </a:p>
          <a:p>
            <a:pPr lvl="2" algn="l">
              <a:buFont typeface="Wingdings" panose="05000000000000000000" pitchFamily="2" charset="2"/>
              <a:buChar char="Ø"/>
            </a:pPr>
            <a:r>
              <a:rPr lang="hr-HR" sz="1400" b="1" dirty="0" smtClean="0">
                <a:latin typeface="+mn-lt"/>
              </a:rPr>
              <a:t>visoku otpornost na financijske poremećaje i vanjske šokove</a:t>
            </a:r>
            <a:endParaRPr lang="hr-HR" sz="1400" dirty="0" smtClean="0">
              <a:latin typeface="+mn-lt"/>
            </a:endParaRPr>
          </a:p>
          <a:p>
            <a:pPr lvl="3" algn="l"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+mn-lt"/>
              </a:rPr>
              <a:t>kao rezultat </a:t>
            </a:r>
            <a:r>
              <a:rPr lang="hr-HR" sz="1100" dirty="0">
                <a:latin typeface="+mn-lt"/>
              </a:rPr>
              <a:t>niske ranjivosti </a:t>
            </a:r>
            <a:r>
              <a:rPr lang="hr-HR" sz="1100" dirty="0" smtClean="0">
                <a:latin typeface="+mn-lt"/>
              </a:rPr>
              <a:t>na </a:t>
            </a:r>
            <a:r>
              <a:rPr lang="hr-HR" sz="1100" dirty="0">
                <a:latin typeface="+mn-lt"/>
              </a:rPr>
              <a:t>tečajna </a:t>
            </a:r>
            <a:r>
              <a:rPr lang="hr-HR" sz="1100" dirty="0" smtClean="0">
                <a:latin typeface="+mn-lt"/>
              </a:rPr>
              <a:t>kretanja i snažne </a:t>
            </a:r>
            <a:r>
              <a:rPr lang="hr-HR" sz="1100" dirty="0">
                <a:latin typeface="+mn-lt"/>
              </a:rPr>
              <a:t>potražnje investitora za </a:t>
            </a:r>
            <a:r>
              <a:rPr lang="hr-HR" sz="1100" dirty="0" smtClean="0">
                <a:latin typeface="+mn-lt"/>
              </a:rPr>
              <a:t>obveznicama</a:t>
            </a:r>
            <a:endParaRPr lang="hr-HR" sz="1100" dirty="0">
              <a:latin typeface="+mn-lt"/>
            </a:endParaRPr>
          </a:p>
          <a:p>
            <a:pPr lvl="1" indent="0" algn="l"/>
            <a:endParaRPr lang="hr-HR" sz="1400" i="1" dirty="0" smtClean="0">
              <a:latin typeface="+mn-lt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hr-HR" sz="1400" dirty="0" smtClean="0">
                <a:latin typeface="+mn-lt"/>
              </a:rPr>
              <a:t>... te, kao odraz svega navedenoga: </a:t>
            </a:r>
          </a:p>
          <a:p>
            <a:pPr marL="861750" lvl="1" indent="-285750" algn="l">
              <a:buFont typeface="Wingdings" panose="05000000000000000000" pitchFamily="2" charset="2"/>
              <a:buChar char="Ø"/>
            </a:pPr>
            <a:r>
              <a:rPr lang="hr-HR" sz="1400" b="1" dirty="0" smtClean="0">
                <a:latin typeface="+mn-lt"/>
              </a:rPr>
              <a:t>znatan kapacitet </a:t>
            </a:r>
            <a:r>
              <a:rPr lang="hr-HR" sz="1400" b="1" dirty="0">
                <a:latin typeface="+mn-lt"/>
              </a:rPr>
              <a:t>za </a:t>
            </a:r>
            <a:r>
              <a:rPr lang="hr-HR" sz="1400" b="1" dirty="0" smtClean="0">
                <a:latin typeface="+mn-lt"/>
              </a:rPr>
              <a:t>vođenje </a:t>
            </a:r>
            <a:r>
              <a:rPr lang="hr-HR" sz="1400" b="1" dirty="0">
                <a:latin typeface="+mn-lt"/>
              </a:rPr>
              <a:t>aktivne monetarne </a:t>
            </a:r>
            <a:r>
              <a:rPr lang="hr-HR" sz="1400" b="1" dirty="0" smtClean="0">
                <a:latin typeface="+mn-lt"/>
              </a:rPr>
              <a:t>politike</a:t>
            </a:r>
            <a:endParaRPr lang="hr-HR" sz="1400" dirty="0">
              <a:latin typeface="+mn-lt"/>
            </a:endParaRPr>
          </a:p>
          <a:p>
            <a:pPr marL="1149750" lvl="2" indent="-285750" algn="l">
              <a:buFont typeface="Wingdings" panose="05000000000000000000" pitchFamily="2" charset="2"/>
              <a:buChar char="§"/>
            </a:pPr>
            <a:endParaRPr lang="hr-HR" sz="1200" dirty="0" smtClean="0">
              <a:latin typeface="+mn-lt"/>
            </a:endParaRPr>
          </a:p>
          <a:p>
            <a:pPr marL="1149750" lvl="2" indent="-285750" algn="l">
              <a:buFont typeface="Wingdings" panose="05000000000000000000" pitchFamily="2" charset="2"/>
              <a:buChar char="Ø"/>
            </a:pPr>
            <a:endParaRPr lang="hr-HR" sz="1400" dirty="0" smtClean="0">
              <a:latin typeface="+mn-lt"/>
            </a:endParaRPr>
          </a:p>
          <a:p>
            <a:pPr marL="1149750" lvl="2" indent="-285750" algn="l">
              <a:buFont typeface="Wingdings" panose="05000000000000000000" pitchFamily="2" charset="2"/>
              <a:buChar char="Ø"/>
            </a:pPr>
            <a:endParaRPr lang="hr-HR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296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/>
          <p:cNvSpPr/>
          <p:nvPr/>
        </p:nvSpPr>
        <p:spPr>
          <a:xfrm>
            <a:off x="0" y="4671820"/>
            <a:ext cx="9144000" cy="471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FFFF"/>
              </a:solidFill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19138" y="570413"/>
            <a:ext cx="7700962" cy="263149"/>
          </a:xfrm>
        </p:spPr>
        <p:txBody>
          <a:bodyPr/>
          <a:lstStyle/>
          <a:p>
            <a:r>
              <a:rPr lang="hr-HR" sz="1800" dirty="0" smtClean="0"/>
              <a:t>Ekonomske </a:t>
            </a:r>
            <a:r>
              <a:rPr lang="hr-HR" sz="1800" dirty="0"/>
              <a:t>koristi i </a:t>
            </a:r>
            <a:r>
              <a:rPr lang="hr-HR" sz="1800" dirty="0" smtClean="0"/>
              <a:t>troškovi </a:t>
            </a:r>
            <a:r>
              <a:rPr lang="hr-HR" sz="1800" dirty="0"/>
              <a:t>uvođenja eura za Hrvatsku</a:t>
            </a:r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>
                <a:solidFill>
                  <a:srgbClr val="FFFFFF"/>
                </a:solidFill>
              </a:rPr>
              <a:pPr/>
              <a:t>6</a:t>
            </a:fld>
            <a:endParaRPr lang="hr-HR">
              <a:solidFill>
                <a:srgbClr val="FFFFFF"/>
              </a:solidFill>
            </a:endParaRPr>
          </a:p>
        </p:txBody>
      </p:sp>
      <p:pic>
        <p:nvPicPr>
          <p:cNvPr id="18" name="Slika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8" y="1019345"/>
            <a:ext cx="3339391" cy="2490611"/>
          </a:xfrm>
          <a:prstGeom prst="rect">
            <a:avLst/>
          </a:prstGeom>
        </p:spPr>
      </p:pic>
      <p:pic>
        <p:nvPicPr>
          <p:cNvPr id="19" name="Slika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887" y="1019345"/>
            <a:ext cx="3300810" cy="2490611"/>
          </a:xfrm>
          <a:prstGeom prst="rect">
            <a:avLst/>
          </a:prstGeom>
        </p:spPr>
      </p:pic>
      <p:pic>
        <p:nvPicPr>
          <p:cNvPr id="21" name="Slika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38" y="3582981"/>
            <a:ext cx="3339391" cy="1243162"/>
          </a:xfrm>
          <a:prstGeom prst="rect">
            <a:avLst/>
          </a:prstGeom>
        </p:spPr>
      </p:pic>
      <p:pic>
        <p:nvPicPr>
          <p:cNvPr id="22" name="Slika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887" y="3582981"/>
            <a:ext cx="3300810" cy="108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719138" y="605515"/>
            <a:ext cx="7700962" cy="584775"/>
          </a:xfrm>
        </p:spPr>
        <p:txBody>
          <a:bodyPr/>
          <a:lstStyle/>
          <a:p>
            <a:r>
              <a:rPr lang="hr-HR" sz="2000" dirty="0" smtClean="0"/>
              <a:t>Postupak uvođenja eura - </a:t>
            </a:r>
            <a:r>
              <a:rPr lang="hr-HR" sz="2000" dirty="0"/>
              <a:t>što smo do sada postigli i što nam još ostaje do cilja</a:t>
            </a:r>
            <a:r>
              <a:rPr lang="en-US" sz="2000" dirty="0" smtClean="0"/>
              <a:t>?</a:t>
            </a:r>
            <a:endParaRPr lang="hr-HR" sz="1800" dirty="0">
              <a:solidFill>
                <a:srgbClr val="0070C0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idx="1"/>
          </p:nvPr>
        </p:nvSpPr>
        <p:spPr>
          <a:xfrm>
            <a:off x="719138" y="1435805"/>
            <a:ext cx="7700962" cy="3096000"/>
          </a:xfrm>
        </p:spPr>
        <p:txBody>
          <a:bodyPr/>
          <a:lstStyle/>
          <a:p>
            <a:endParaRPr lang="hr-HR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/>
          </a:p>
        </p:txBody>
      </p:sp>
      <p:sp>
        <p:nvSpPr>
          <p:cNvPr id="2" name="Rezervirano mjesto broja slajd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7</a:t>
            </a:fld>
            <a:endParaRPr lang="hr-HR"/>
          </a:p>
        </p:txBody>
      </p:sp>
      <p:sp>
        <p:nvSpPr>
          <p:cNvPr id="8" name="Strelica dolje 7"/>
          <p:cNvSpPr/>
          <p:nvPr/>
        </p:nvSpPr>
        <p:spPr>
          <a:xfrm rot="16200000">
            <a:off x="3805506" y="-1849590"/>
            <a:ext cx="127259" cy="6300000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graphicFrame>
        <p:nvGraphicFramePr>
          <p:cNvPr id="5" name="Tablic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689648"/>
              </p:ext>
            </p:extLst>
          </p:nvPr>
        </p:nvGraphicFramePr>
        <p:xfrm>
          <a:off x="719136" y="1389731"/>
          <a:ext cx="6300000" cy="1478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000">
                  <a:extLst>
                    <a:ext uri="{9D8B030D-6E8A-4147-A177-3AD203B41FA5}">
                      <a16:colId xmlns="" xmlns:a16="http://schemas.microsoft.com/office/drawing/2014/main" val="18194970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880886619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018571326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395489788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199330269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32931101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1331680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dirty="0" smtClean="0">
                          <a:solidFill>
                            <a:schemeClr val="bg1"/>
                          </a:solidFill>
                        </a:rPr>
                        <a:t>lipanj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dirty="0" smtClean="0">
                          <a:solidFill>
                            <a:schemeClr val="bg1"/>
                          </a:solidFill>
                        </a:rPr>
                        <a:t>2017.</a:t>
                      </a:r>
                      <a:endParaRPr lang="hr-HR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svibanj 2018.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veljača 2019.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svibanj 2019.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lipanj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2019.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lipanj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2020.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srpanj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2020.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552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dirty="0" smtClean="0"/>
                        <a:t>Izlazak iz procedure</a:t>
                      </a:r>
                      <a:r>
                        <a:rPr lang="hr-HR" sz="900" baseline="0" dirty="0" smtClean="0"/>
                        <a:t> </a:t>
                      </a:r>
                      <a:r>
                        <a:rPr lang="hr-HR" sz="900" baseline="0" dirty="0" err="1" smtClean="0"/>
                        <a:t>prekomjernogdeficita</a:t>
                      </a:r>
                      <a:r>
                        <a:rPr lang="hr-HR" sz="900" baseline="0" dirty="0" smtClean="0"/>
                        <a:t> (</a:t>
                      </a:r>
                      <a:r>
                        <a:rPr lang="hr-HR" sz="900" baseline="0" dirty="0" err="1" smtClean="0"/>
                        <a:t>EDP</a:t>
                      </a:r>
                      <a:r>
                        <a:rPr lang="hr-HR" sz="900" baseline="0" dirty="0" smtClean="0"/>
                        <a:t>) – odluka Vijeća EU-a</a:t>
                      </a:r>
                      <a:endParaRPr lang="hr-HR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Vlada RH usvojila 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Eurostrategiju</a:t>
                      </a:r>
                      <a:endParaRPr lang="hr-HR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Uklonjene prekomjerne 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makroek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neravnoteže – potvrda Europske komisije</a:t>
                      </a: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Zahtjev za uspostavu bliske suradnje s 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ESB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-om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Pismo namjere za ERM II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(19 mjera u 6 područja)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Potvrda</a:t>
                      </a:r>
                      <a:r>
                        <a:rPr lang="hr-HR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</a:t>
                      </a:r>
                      <a:r>
                        <a:rPr lang="hr-HR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hr-HR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ESB</a:t>
                      </a:r>
                      <a:r>
                        <a:rPr lang="hr-HR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-a da su sve mjere provedene</a:t>
                      </a:r>
                      <a:endParaRPr lang="hr-HR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Kuna uključena u 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ERM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II i preuzete</a:t>
                      </a:r>
                      <a:r>
                        <a:rPr lang="hr-HR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dodatne reformske mjere</a:t>
                      </a: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3865242"/>
                  </a:ext>
                </a:extLst>
              </a:tr>
            </a:tbl>
          </a:graphicData>
        </a:graphic>
      </p:graphicFrame>
      <p:graphicFrame>
        <p:nvGraphicFramePr>
          <p:cNvPr id="6" name="Tablic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000208"/>
              </p:ext>
            </p:extLst>
          </p:nvPr>
        </p:nvGraphicFramePr>
        <p:xfrm>
          <a:off x="2519136" y="3037596"/>
          <a:ext cx="5400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>
                  <a:extLst>
                    <a:ext uri="{9D8B030D-6E8A-4147-A177-3AD203B41FA5}">
                      <a16:colId xmlns="" xmlns:a16="http://schemas.microsoft.com/office/drawing/2014/main" val="158042178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1099864190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476653039"/>
                    </a:ext>
                  </a:extLst>
                </a:gridCol>
                <a:gridCol w="937298">
                  <a:extLst>
                    <a:ext uri="{9D8B030D-6E8A-4147-A177-3AD203B41FA5}">
                      <a16:colId xmlns="" xmlns:a16="http://schemas.microsoft.com/office/drawing/2014/main" val="1082320367"/>
                    </a:ext>
                  </a:extLst>
                </a:gridCol>
                <a:gridCol w="862702">
                  <a:extLst>
                    <a:ext uri="{9D8B030D-6E8A-4147-A177-3AD203B41FA5}">
                      <a16:colId xmlns="" xmlns:a16="http://schemas.microsoft.com/office/drawing/2014/main" val="2248001539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945017359"/>
                    </a:ext>
                  </a:extLst>
                </a:gridCol>
              </a:tblGrid>
              <a:tr h="360576">
                <a:tc>
                  <a:txBody>
                    <a:bodyPr/>
                    <a:lstStyle/>
                    <a:p>
                      <a:pPr algn="ctr"/>
                      <a:r>
                        <a:rPr lang="hr-HR" sz="1100" baseline="0" dirty="0" smtClean="0">
                          <a:solidFill>
                            <a:schemeClr val="bg1"/>
                          </a:solidFill>
                        </a:rPr>
                        <a:t>listopad 2020.</a:t>
                      </a:r>
                      <a:endParaRPr lang="hr-HR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dirty="0" smtClean="0">
                          <a:solidFill>
                            <a:schemeClr val="bg1"/>
                          </a:solidFill>
                        </a:rPr>
                        <a:t>prosinac 2020.</a:t>
                      </a:r>
                      <a:endParaRPr lang="hr-HR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ožujak 2022.</a:t>
                      </a:r>
                      <a:endParaRPr lang="hr-HR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A2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baseline="0" dirty="0" smtClean="0"/>
                        <a:t>lipanj   2022.</a:t>
                      </a:r>
                      <a:endParaRPr lang="hr-H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dirty="0" smtClean="0"/>
                        <a:t>srpanj 2022.</a:t>
                      </a:r>
                      <a:endParaRPr lang="hr-H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dirty="0" smtClean="0"/>
                        <a:t>1. siječnja 2023.</a:t>
                      </a:r>
                      <a:endParaRPr lang="hr-HR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702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Započela bliska suradnja s 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ESB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-om</a:t>
                      </a: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Vlada RH usvojila Nacionalni plan zamjene hrvatske kune eurom</a:t>
                      </a: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Provedene dodatne reformske mjere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ERM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II)</a:t>
                      </a: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hr-HR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ESB</a:t>
                      </a: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objavljuju izvješća o konvergenciji (potvrda da su zadovoljeni svi kriteriji)</a:t>
                      </a: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Vijeće EU-a donosi odluku o uvođenju eura u</a:t>
                      </a:r>
                      <a:r>
                        <a:rPr lang="hr-HR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Hrvatskoj</a:t>
                      </a:r>
                      <a:endParaRPr lang="hr-HR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Uvođenje eura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064960"/>
                  </a:ext>
                </a:extLst>
              </a:tr>
            </a:tbl>
          </a:graphicData>
        </a:graphic>
      </p:graphicFrame>
      <p:sp>
        <p:nvSpPr>
          <p:cNvPr id="9" name="Strelica dolje 8"/>
          <p:cNvSpPr/>
          <p:nvPr/>
        </p:nvSpPr>
        <p:spPr>
          <a:xfrm rot="16200000">
            <a:off x="5151268" y="235879"/>
            <a:ext cx="135736" cy="5400000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6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654023"/>
            <a:ext cx="7700962" cy="526298"/>
          </a:xfrm>
        </p:spPr>
        <p:txBody>
          <a:bodyPr/>
          <a:lstStyle/>
          <a:p>
            <a:r>
              <a:rPr lang="hr-HR" sz="2000" dirty="0"/>
              <a:t>Zadovoljavanje kriterija nominalne konvergencije</a:t>
            </a:r>
            <a:r>
              <a:rPr lang="hr-HR" sz="2000" dirty="0" smtClean="0"/>
              <a:t/>
            </a:r>
            <a:br>
              <a:rPr lang="hr-HR" sz="2000" dirty="0" smtClean="0"/>
            </a:br>
            <a:endParaRPr lang="hr-HR" sz="1600" dirty="0">
              <a:solidFill>
                <a:srgbClr val="0070C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8</a:t>
            </a:fld>
            <a:endParaRPr lang="hr-HR"/>
          </a:p>
        </p:txBody>
      </p:sp>
      <p:sp>
        <p:nvSpPr>
          <p:cNvPr id="6" name="Pravokutnik 5"/>
          <p:cNvSpPr/>
          <p:nvPr/>
        </p:nvSpPr>
        <p:spPr>
          <a:xfrm>
            <a:off x="719138" y="3847517"/>
            <a:ext cx="650922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 Napomene: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* Do 2019. kod kriterija stabilnosti tečaja stoji oznaka „(+)” jer je kriterij </a:t>
            </a:r>
            <a:r>
              <a:rPr lang="hr-HR" sz="800" i="1" dirty="0">
                <a:solidFill>
                  <a:srgbClr val="FFFFFF">
                    <a:lumMod val="50000"/>
                  </a:srgbClr>
                </a:solidFill>
              </a:rPr>
              <a:t>de facto </a:t>
            </a: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ispunjen, ali ne i </a:t>
            </a:r>
            <a:r>
              <a:rPr lang="hr-HR" sz="800" i="1" dirty="0">
                <a:solidFill>
                  <a:srgbClr val="FFFFFF">
                    <a:lumMod val="50000"/>
                  </a:srgbClr>
                </a:solidFill>
              </a:rPr>
              <a:t>de jure </a:t>
            </a: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s obzirom na to da je Hrvatska u tečajni mehanizam ušla tek 2020</a:t>
            </a:r>
            <a:r>
              <a:rPr lang="hr-HR" sz="800" dirty="0" smtClean="0">
                <a:solidFill>
                  <a:srgbClr val="FFFFFF">
                    <a:lumMod val="50000"/>
                  </a:srgbClr>
                </a:solidFill>
              </a:rPr>
              <a:t>. </a:t>
            </a:r>
            <a:endParaRPr lang="hr-HR" sz="800" dirty="0">
              <a:solidFill>
                <a:srgbClr val="FFFFFF">
                  <a:lumMod val="50000"/>
                </a:srgbClr>
              </a:solidFill>
            </a:endParaRPr>
          </a:p>
          <a:p>
            <a:pPr>
              <a:defRPr/>
            </a:pP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** Za 2020. kod kriterija proračunskog salda i javnog duga stoji oznaka „+” usprkos </a:t>
            </a:r>
            <a:r>
              <a:rPr lang="hr-HR" sz="800" dirty="0" smtClean="0">
                <a:solidFill>
                  <a:srgbClr val="FFFFFF">
                    <a:lumMod val="50000"/>
                  </a:srgbClr>
                </a:solidFill>
              </a:rPr>
              <a:t>premašivanju </a:t>
            </a: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referentnih vrijednosti jer je </a:t>
            </a:r>
            <a:r>
              <a:rPr lang="hr-HR" sz="800" dirty="0" err="1">
                <a:solidFill>
                  <a:srgbClr val="FFFFFF">
                    <a:lumMod val="50000"/>
                  </a:srgbClr>
                </a:solidFill>
              </a:rPr>
              <a:t>EK</a:t>
            </a: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 u ožujku 2020. zbog izbijanja </a:t>
            </a:r>
            <a:r>
              <a:rPr lang="hr-HR" sz="800" dirty="0" err="1">
                <a:solidFill>
                  <a:srgbClr val="FFFFFF">
                    <a:lumMod val="50000"/>
                  </a:srgbClr>
                </a:solidFill>
              </a:rPr>
              <a:t>pandemije</a:t>
            </a: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 COVID-19 suspendirala fiskalna pravila. Isto vrijedi i za kriterij proračunskog salda za </a:t>
            </a:r>
            <a:r>
              <a:rPr lang="hr-HR" sz="800" dirty="0" smtClean="0">
                <a:solidFill>
                  <a:srgbClr val="FFFFFF">
                    <a:lumMod val="50000"/>
                  </a:srgbClr>
                </a:solidFill>
              </a:rPr>
              <a:t>2022. </a:t>
            </a:r>
            <a:r>
              <a:rPr lang="hr-HR" sz="800" dirty="0">
                <a:solidFill>
                  <a:srgbClr val="FFFFFF">
                    <a:lumMod val="50000"/>
                  </a:srgbClr>
                </a:solidFill>
              </a:rPr>
              <a:t>godinu. </a:t>
            </a:r>
          </a:p>
          <a:p>
            <a:pPr lvl="0">
              <a:defRPr/>
            </a:pPr>
            <a:r>
              <a:rPr lang="hr-HR" sz="900" dirty="0">
                <a:solidFill>
                  <a:srgbClr val="FFFFFF">
                    <a:lumMod val="50000"/>
                  </a:srgbClr>
                </a:solidFill>
              </a:rPr>
              <a:t>Izvori: </a:t>
            </a:r>
            <a:r>
              <a:rPr lang="hr-HR" sz="900" dirty="0" err="1">
                <a:solidFill>
                  <a:srgbClr val="FFFFFF">
                    <a:lumMod val="50000"/>
                  </a:srgbClr>
                </a:solidFill>
              </a:rPr>
              <a:t>Eurostat</a:t>
            </a:r>
            <a:r>
              <a:rPr lang="hr-HR" sz="900" dirty="0">
                <a:solidFill>
                  <a:srgbClr val="FFFFFF">
                    <a:lumMod val="50000"/>
                  </a:srgbClr>
                </a:solidFill>
              </a:rPr>
              <a:t>, HNB</a:t>
            </a:r>
          </a:p>
        </p:txBody>
      </p:sp>
      <p:graphicFrame>
        <p:nvGraphicFramePr>
          <p:cNvPr id="9" name="Tablic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245596"/>
              </p:ext>
            </p:extLst>
          </p:nvPr>
        </p:nvGraphicFramePr>
        <p:xfrm>
          <a:off x="838347" y="1706607"/>
          <a:ext cx="5940000" cy="2142198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1260000">
                  <a:extLst>
                    <a:ext uri="{9D8B030D-6E8A-4147-A177-3AD203B41FA5}">
                      <a16:colId xmlns="" xmlns:a16="http://schemas.microsoft.com/office/drawing/2014/main" val="1611780382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1200872610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3177523457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1310117414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1781382375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3116939157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2551889253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3130526354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1957330022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3562911400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2122286230"/>
                    </a:ext>
                  </a:extLst>
                </a:gridCol>
              </a:tblGrid>
              <a:tr h="316719">
                <a:tc>
                  <a:txBody>
                    <a:bodyPr/>
                    <a:lstStyle/>
                    <a:p>
                      <a:endParaRPr lang="hr-HR" sz="1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800" dirty="0" smtClean="0">
                          <a:latin typeface="+mn-lt"/>
                        </a:rPr>
                        <a:t>2014.</a:t>
                      </a:r>
                      <a:endParaRPr lang="hr-HR" sz="800" dirty="0"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2016.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2017.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2018.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2019.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2020.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2021.</a:t>
                      </a:r>
                      <a:endParaRPr lang="hr-HR" sz="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2022. </a:t>
                      </a:r>
                      <a:r>
                        <a:rPr lang="hr-HR" sz="700" b="1" kern="120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(proj.)</a:t>
                      </a:r>
                      <a:endParaRPr lang="hr-HR" sz="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2023.</a:t>
                      </a:r>
                    </a:p>
                    <a:p>
                      <a:pPr marL="0" algn="l" defTabSz="914400" rtl="0" eaLnBrk="1" latinLnBrk="0" hangingPunct="1"/>
                      <a:r>
                        <a:rPr lang="hr-HR" sz="7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7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proj</a:t>
                      </a:r>
                      <a:r>
                        <a:rPr lang="hr-HR" sz="7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hr-HR" sz="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25670205"/>
                  </a:ext>
                </a:extLst>
              </a:tr>
              <a:tr h="316719">
                <a:tc>
                  <a:txBody>
                    <a:bodyPr/>
                    <a:lstStyle/>
                    <a:p>
                      <a:r>
                        <a:rPr lang="hr-HR" sz="1000" dirty="0" smtClean="0">
                          <a:solidFill>
                            <a:schemeClr val="bg1"/>
                          </a:solidFill>
                        </a:rPr>
                        <a:t>Stabilnost cijena</a:t>
                      </a:r>
                      <a:endParaRPr lang="hr-HR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 smtClean="0">
                          <a:solidFill>
                            <a:srgbClr val="0070C0"/>
                          </a:solidFill>
                          <a:latin typeface="+mn-lt"/>
                        </a:rPr>
                        <a:t>+</a:t>
                      </a:r>
                      <a:endParaRPr lang="hr-HR" sz="12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5517294"/>
                  </a:ext>
                </a:extLst>
              </a:tr>
              <a:tr h="3565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1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Stabilnost tečaja* </a:t>
                      </a:r>
                    </a:p>
                    <a:p>
                      <a:pPr marL="0" algn="l" defTabSz="914400" rtl="0" eaLnBrk="1" latinLnBrk="0" hangingPunct="1"/>
                      <a:r>
                        <a:rPr lang="hr-HR" sz="1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hr-HR" sz="10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ERM</a:t>
                      </a:r>
                      <a:r>
                        <a:rPr lang="hr-HR" sz="1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II)</a:t>
                      </a:r>
                      <a:endParaRPr lang="hr-HR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(+)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(+)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(+)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(+)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(+)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(+)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2919282"/>
                  </a:ext>
                </a:extLst>
              </a:tr>
              <a:tr h="3167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1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Proračunski saldo**</a:t>
                      </a:r>
                      <a:endParaRPr lang="hr-HR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-</a:t>
                      </a:r>
                      <a:endParaRPr lang="hr-HR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-</a:t>
                      </a:r>
                      <a:endParaRPr lang="hr-HR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3549497"/>
                  </a:ext>
                </a:extLst>
              </a:tr>
              <a:tr h="3167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1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Javni dug**</a:t>
                      </a:r>
                      <a:endParaRPr lang="hr-HR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-</a:t>
                      </a:r>
                      <a:endParaRPr lang="hr-HR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-</a:t>
                      </a:r>
                      <a:endParaRPr lang="hr-HR" sz="1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6416905"/>
                  </a:ext>
                </a:extLst>
              </a:tr>
              <a:tr h="3565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hr-HR" sz="10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Dugoročne kamatne stope</a:t>
                      </a:r>
                      <a:endParaRPr lang="hr-HR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r-H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endParaRPr kumimoji="0" lang="hr-H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1483756"/>
                  </a:ext>
                </a:extLst>
              </a:tr>
            </a:tbl>
          </a:graphicData>
        </a:graphic>
      </p:graphicFrame>
      <p:sp>
        <p:nvSpPr>
          <p:cNvPr id="11" name="TekstniOkvir 10"/>
          <p:cNvSpPr txBox="1"/>
          <p:nvPr/>
        </p:nvSpPr>
        <p:spPr>
          <a:xfrm>
            <a:off x="1072760" y="1284702"/>
            <a:ext cx="522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200" b="1" i="1" dirty="0" smtClean="0"/>
              <a:t>U lipnju ove godine Europska komisija i </a:t>
            </a:r>
            <a:r>
              <a:rPr lang="hr-HR" sz="1200" b="1" i="1" dirty="0" err="1" smtClean="0"/>
              <a:t>ESB</a:t>
            </a:r>
            <a:r>
              <a:rPr lang="hr-HR" sz="1200" b="1" i="1" dirty="0" smtClean="0"/>
              <a:t> utvrdit će je li </a:t>
            </a:r>
          </a:p>
          <a:p>
            <a:pPr algn="ctr"/>
            <a:r>
              <a:rPr lang="hr-HR" sz="1200" b="1" i="1" dirty="0" smtClean="0"/>
              <a:t>Hrvatska zadovoljila </a:t>
            </a:r>
            <a:r>
              <a:rPr lang="hr-HR" sz="1200" b="1" i="1" dirty="0"/>
              <a:t>sve </a:t>
            </a:r>
            <a:r>
              <a:rPr lang="hr-HR" sz="1200" b="1" i="1" dirty="0" smtClean="0"/>
              <a:t>kriterije</a:t>
            </a:r>
            <a:endParaRPr lang="hr-HR" sz="1200" b="1" i="1" dirty="0"/>
          </a:p>
        </p:txBody>
      </p:sp>
    </p:spTree>
    <p:extLst>
      <p:ext uri="{BB962C8B-B14F-4D97-AF65-F5344CB8AC3E}">
        <p14:creationId xmlns:p14="http://schemas.microsoft.com/office/powerpoint/2010/main" val="424221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6909" y="575443"/>
            <a:ext cx="7700962" cy="584775"/>
          </a:xfrm>
        </p:spPr>
        <p:txBody>
          <a:bodyPr/>
          <a:lstStyle/>
          <a:p>
            <a:r>
              <a:rPr lang="hr-HR" sz="2000" dirty="0" smtClean="0"/>
              <a:t>Unatoč povišenoj inflaciji, Hrvatska će zadovoljiti kriterij stabilnosti cijena</a:t>
            </a:r>
            <a:endParaRPr lang="hr-HR" sz="1600" dirty="0">
              <a:solidFill>
                <a:srgbClr val="0070C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9</a:t>
            </a:fld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4761030" y="4186411"/>
            <a:ext cx="38504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Izvor: </a:t>
            </a:r>
            <a:r>
              <a:rPr kumimoji="0" lang="hr-H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zervirano mjesto sadržaja 2"/>
          <p:cNvSpPr txBox="1">
            <a:spLocks/>
          </p:cNvSpPr>
          <p:nvPr/>
        </p:nvSpPr>
        <p:spPr bwMode="auto">
          <a:xfrm>
            <a:off x="724285" y="1265013"/>
            <a:ext cx="3813105" cy="322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hr-HR" sz="1200" kern="0" dirty="0" smtClean="0"/>
              <a:t>Referentne vrijednosti za ovaj kriterij </a:t>
            </a:r>
            <a:r>
              <a:rPr lang="hr-HR" sz="1200" b="1" kern="0" dirty="0" smtClean="0"/>
              <a:t>uvijek su bile više od prosječne inflacije </a:t>
            </a:r>
            <a:r>
              <a:rPr lang="hr-HR" sz="1200" kern="0" dirty="0" smtClean="0"/>
              <a:t>u EU-u i </a:t>
            </a:r>
            <a:r>
              <a:rPr lang="hr-HR" sz="1200" kern="0" dirty="0" err="1" smtClean="0"/>
              <a:t>europodručju</a:t>
            </a:r>
            <a:endParaRPr lang="hr-HR" sz="1200" kern="0" dirty="0" smtClean="0"/>
          </a:p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hr-HR" sz="1200" kern="0" dirty="0" smtClean="0"/>
              <a:t>Hrvatska od ulaska u EU kontinuirano zadovoljava </a:t>
            </a:r>
            <a:r>
              <a:rPr lang="hr-HR" sz="1200" b="1" kern="0" dirty="0" smtClean="0"/>
              <a:t>kriterij stabilnosti cijena </a:t>
            </a:r>
          </a:p>
          <a:p>
            <a:pPr marL="285750" indent="-285750" defTabSz="914400">
              <a:buFont typeface="Wingdings" panose="05000000000000000000" pitchFamily="2" charset="2"/>
              <a:buChar char="§"/>
            </a:pPr>
            <a:r>
              <a:rPr lang="hr-HR" sz="1200" kern="0" dirty="0" smtClean="0"/>
              <a:t>Unatoč recentnom povećanju inflacije uzrokovanom rastom cijena energije i hrane, Hrvatska ne </a:t>
            </a:r>
            <a:r>
              <a:rPr lang="hr-HR" sz="1200" kern="0" dirty="0"/>
              <a:t>odskače od ostalih članica </a:t>
            </a:r>
            <a:r>
              <a:rPr lang="hr-HR" sz="1200" kern="0" dirty="0" smtClean="0"/>
              <a:t>EU-a</a:t>
            </a:r>
          </a:p>
          <a:p>
            <a:pPr marL="628650" lvl="1" indent="-179388" defTabSz="914400">
              <a:buFont typeface="Wingdings" panose="05000000000000000000" pitchFamily="2" charset="2"/>
              <a:buChar char="Ø"/>
            </a:pPr>
            <a:r>
              <a:rPr lang="hr-HR" sz="900" kern="0" dirty="0" smtClean="0"/>
              <a:t>kao pokazatelj </a:t>
            </a:r>
            <a:r>
              <a:rPr lang="hr-HR" sz="900" kern="0" dirty="0"/>
              <a:t>inflacije </a:t>
            </a:r>
            <a:r>
              <a:rPr lang="hr-HR" sz="900" kern="0" dirty="0" smtClean="0"/>
              <a:t>koristi se prosječna godišnja stopa promjene </a:t>
            </a:r>
            <a:r>
              <a:rPr lang="hr-HR" sz="900" kern="0" dirty="0" err="1" smtClean="0"/>
              <a:t>HIPC</a:t>
            </a:r>
            <a:r>
              <a:rPr lang="hr-HR" sz="900" kern="0" dirty="0" smtClean="0"/>
              <a:t>-a tijekom razdoblja od 12 mjeseci (</a:t>
            </a:r>
            <a:r>
              <a:rPr lang="hr-HR" sz="900" kern="0" dirty="0"/>
              <a:t>svibanj 2021. - travanj 2022.) </a:t>
            </a:r>
          </a:p>
          <a:p>
            <a:pPr marL="628650" lvl="1" indent="-179388" defTabSz="914400">
              <a:buFont typeface="Wingdings" panose="05000000000000000000" pitchFamily="2" charset="2"/>
              <a:buChar char="Ø"/>
            </a:pPr>
            <a:r>
              <a:rPr lang="hr-HR" sz="900" kern="0" dirty="0" smtClean="0"/>
              <a:t>referentna </a:t>
            </a:r>
            <a:r>
              <a:rPr lang="hr-HR" sz="900" kern="0" dirty="0"/>
              <a:t>vrijednost </a:t>
            </a:r>
            <a:r>
              <a:rPr lang="hr-HR" sz="900" kern="0" dirty="0" smtClean="0"/>
              <a:t>računa se kao prosječna stopa </a:t>
            </a:r>
            <a:r>
              <a:rPr lang="hr-HR" sz="900" kern="0" dirty="0"/>
              <a:t>inflacije u tri države EU-a s najboljim ostvarenjem stabilnosti cijena uvećana za 1,5 postotna boda</a:t>
            </a:r>
            <a:endParaRPr lang="hr-HR" sz="900" kern="0" dirty="0" smtClean="0"/>
          </a:p>
          <a:p>
            <a:pPr marL="628650" lvl="1" indent="-179388" defTabSz="914400">
              <a:buFont typeface="Wingdings" panose="05000000000000000000" pitchFamily="2" charset="2"/>
              <a:buChar char="Ø"/>
            </a:pPr>
            <a:r>
              <a:rPr lang="hr-HR" sz="900" kern="0" dirty="0" err="1" smtClean="0"/>
              <a:t>EK</a:t>
            </a:r>
            <a:r>
              <a:rPr lang="hr-HR" sz="900" kern="0" dirty="0" smtClean="0"/>
              <a:t> i </a:t>
            </a:r>
            <a:r>
              <a:rPr lang="hr-HR" sz="900" kern="0" dirty="0" err="1" smtClean="0"/>
              <a:t>ESB</a:t>
            </a:r>
            <a:r>
              <a:rPr lang="hr-HR" sz="900" kern="0" dirty="0" smtClean="0"/>
              <a:t> iz </a:t>
            </a:r>
            <a:r>
              <a:rPr lang="hr-HR" sz="900" kern="0" dirty="0"/>
              <a:t>izračuna referentne vrijednosti </a:t>
            </a:r>
            <a:r>
              <a:rPr lang="hr-HR" sz="900" kern="0" dirty="0" smtClean="0"/>
              <a:t>isključuju </a:t>
            </a:r>
            <a:r>
              <a:rPr lang="hr-HR" sz="900" kern="0" dirty="0"/>
              <a:t>državu članicu EU-a (ili više njih) za koju se ocijeni da </a:t>
            </a:r>
            <a:r>
              <a:rPr lang="hr-HR" sz="900" kern="0" dirty="0" smtClean="0"/>
              <a:t>ima stopu inflacije znatno manju od drugih </a:t>
            </a:r>
            <a:r>
              <a:rPr lang="hr-HR" sz="900" kern="0" dirty="0"/>
              <a:t>država </a:t>
            </a:r>
            <a:r>
              <a:rPr lang="hr-HR" sz="900" kern="0" dirty="0" smtClean="0"/>
              <a:t>članica</a:t>
            </a:r>
            <a:endParaRPr lang="hr-HR" sz="900" kern="0" dirty="0"/>
          </a:p>
          <a:p>
            <a:pPr defTabSz="914400"/>
            <a:endParaRPr lang="hr-HR" sz="1200" kern="0" dirty="0" smtClean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616" y="1265013"/>
            <a:ext cx="3895384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6910" y="441480"/>
            <a:ext cx="7700962" cy="526298"/>
          </a:xfrm>
        </p:spPr>
        <p:txBody>
          <a:bodyPr/>
          <a:lstStyle/>
          <a:p>
            <a:r>
              <a:rPr lang="hr-HR" sz="2000" dirty="0" smtClean="0"/>
              <a:t>Hrvatska će bez poteškoća zadovoljiti kriterij stabilnosti tečaja </a:t>
            </a:r>
            <a:br>
              <a:rPr lang="hr-HR" sz="2000" dirty="0" smtClean="0"/>
            </a:br>
            <a:endParaRPr lang="hr-HR" sz="1600" dirty="0">
              <a:solidFill>
                <a:srgbClr val="0070C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10</a:t>
            </a:fld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1808779" y="4271036"/>
            <a:ext cx="38504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Izvor: </a:t>
            </a:r>
            <a:r>
              <a:rPr kumimoji="0" lang="hr-H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764646" y="1080944"/>
            <a:ext cx="67682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100" b="1" i="1" dirty="0" smtClean="0"/>
              <a:t>Od ulaska u </a:t>
            </a:r>
            <a:r>
              <a:rPr lang="hr-HR" sz="1100" b="1" i="1" dirty="0" err="1" smtClean="0"/>
              <a:t>ERM</a:t>
            </a:r>
            <a:r>
              <a:rPr lang="hr-HR" sz="1100" b="1" i="1" dirty="0" smtClean="0"/>
              <a:t> II, devizni tečaj kune prema euru </a:t>
            </a:r>
          </a:p>
          <a:p>
            <a:pPr algn="ctr"/>
            <a:r>
              <a:rPr lang="hr-HR" sz="1100" b="1" i="1" dirty="0" smtClean="0"/>
              <a:t>fluktuira vrlo blizu središnjeg pariteta</a:t>
            </a:r>
            <a:endParaRPr lang="hr-HR" sz="1100" b="1" i="1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79" y="1637955"/>
            <a:ext cx="4680000" cy="263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0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6910" y="441480"/>
            <a:ext cx="7700962" cy="526298"/>
          </a:xfrm>
        </p:spPr>
        <p:txBody>
          <a:bodyPr/>
          <a:lstStyle/>
          <a:p>
            <a:r>
              <a:rPr lang="hr-HR" sz="2000" dirty="0" smtClean="0"/>
              <a:t>Hrvatska će bez poteškoća zadovoljiti fiskalne </a:t>
            </a:r>
            <a:r>
              <a:rPr lang="hr-HR" sz="2000" dirty="0"/>
              <a:t>kriterije </a:t>
            </a:r>
            <a:br>
              <a:rPr lang="hr-HR" sz="2000" dirty="0"/>
            </a:br>
            <a:endParaRPr lang="hr-HR" sz="1600" dirty="0">
              <a:solidFill>
                <a:srgbClr val="0070C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11</a:t>
            </a:fld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1060982" y="3468171"/>
            <a:ext cx="38504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Izvor: </a:t>
            </a:r>
            <a:r>
              <a:rPr kumimoji="0" lang="hr-H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4715200" y="3470160"/>
            <a:ext cx="38504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Izvor: </a:t>
            </a:r>
            <a:r>
              <a:rPr kumimoji="0" lang="hr-H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r>
              <a:rPr kumimoji="0" lang="hr-H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niOkvir 2"/>
          <p:cNvSpPr txBox="1"/>
          <p:nvPr/>
        </p:nvSpPr>
        <p:spPr>
          <a:xfrm>
            <a:off x="674672" y="1179643"/>
            <a:ext cx="36857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100" b="1" i="1" dirty="0" smtClean="0"/>
              <a:t>U 2021. Hrvatska je ostvarila proračunski </a:t>
            </a:r>
          </a:p>
          <a:p>
            <a:pPr algn="ctr"/>
            <a:r>
              <a:rPr lang="hr-HR" sz="1100" b="1" i="1" dirty="0" smtClean="0"/>
              <a:t>manjak niži od 3% BDP-a ...</a:t>
            </a:r>
            <a:endParaRPr lang="hr-HR" sz="1100" b="1" i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4355224" y="1179642"/>
            <a:ext cx="36857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100" b="1" i="1" dirty="0" smtClean="0"/>
              <a:t>... a omjer javnog duga i BDP-a smanjio se </a:t>
            </a:r>
          </a:p>
          <a:p>
            <a:pPr algn="ctr"/>
            <a:r>
              <a:rPr lang="hr-HR" sz="1100" b="1" i="1" dirty="0" smtClean="0"/>
              <a:t>za čak 7,5 postotnih bodova</a:t>
            </a:r>
            <a:endParaRPr lang="hr-HR" sz="1100" b="1" i="1" dirty="0"/>
          </a:p>
        </p:txBody>
      </p:sp>
      <p:sp>
        <p:nvSpPr>
          <p:cNvPr id="8" name="TekstniOkvir 7"/>
          <p:cNvSpPr txBox="1"/>
          <p:nvPr/>
        </p:nvSpPr>
        <p:spPr>
          <a:xfrm>
            <a:off x="772510" y="3806993"/>
            <a:ext cx="7165428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sym typeface="Wingdings 3" panose="05040102010807070707" pitchFamily="18" charset="2"/>
              </a:rPr>
              <a:t> </a:t>
            </a:r>
            <a:r>
              <a:rPr lang="hr-HR" sz="1050" dirty="0" smtClean="0"/>
              <a:t>Međutim, čak i da su referentne vrijednosti za deficit i dug u 2021. premašene, Hrvatska bi zadovoljila ovaj kriterij jer su </a:t>
            </a:r>
            <a:r>
              <a:rPr lang="hr-HR" sz="1050" b="1" dirty="0" smtClean="0"/>
              <a:t>u ožujku </a:t>
            </a:r>
            <a:r>
              <a:rPr lang="hr-HR" sz="1050" b="1" dirty="0"/>
              <a:t>2020. </a:t>
            </a:r>
            <a:r>
              <a:rPr lang="hr-HR" sz="1050" b="1" dirty="0" smtClean="0"/>
              <a:t>fiskalna pravila u </a:t>
            </a:r>
            <a:r>
              <a:rPr lang="hr-HR" sz="1050" b="1" smtClean="0"/>
              <a:t>EU-u privremeno </a:t>
            </a:r>
            <a:r>
              <a:rPr lang="hr-HR" sz="1050" b="1" dirty="0" smtClean="0"/>
              <a:t>suspendirana</a:t>
            </a:r>
            <a:r>
              <a:rPr lang="hr-HR" sz="1050" dirty="0"/>
              <a:t> </a:t>
            </a:r>
            <a:r>
              <a:rPr lang="hr-HR" sz="1050" b="1" dirty="0" smtClean="0"/>
              <a:t>zbog </a:t>
            </a:r>
            <a:r>
              <a:rPr lang="hr-HR" sz="1050" b="1" dirty="0" err="1"/>
              <a:t>pandemije</a:t>
            </a:r>
            <a:r>
              <a:rPr lang="hr-HR" sz="1050" b="1" dirty="0" smtClean="0"/>
              <a:t> </a:t>
            </a:r>
            <a:r>
              <a:rPr lang="hr-HR" sz="1050" dirty="0" smtClean="0"/>
              <a:t>–</a:t>
            </a:r>
            <a:r>
              <a:rPr lang="hr-HR" sz="1050" b="1" dirty="0" smtClean="0"/>
              <a:t> </a:t>
            </a:r>
            <a:r>
              <a:rPr lang="hr-HR" sz="1050" dirty="0" err="1" smtClean="0"/>
              <a:t>EK</a:t>
            </a:r>
            <a:r>
              <a:rPr lang="hr-HR" sz="1050" dirty="0" smtClean="0"/>
              <a:t> je aktivirao opću klauzulu o odstupanju Pakta o stabilnosti i rastu (engl. </a:t>
            </a:r>
            <a:r>
              <a:rPr lang="hr-HR" sz="1050" i="1" dirty="0" smtClean="0"/>
              <a:t>general </a:t>
            </a:r>
            <a:r>
              <a:rPr lang="hr-HR" sz="1050" i="1" dirty="0" err="1" smtClean="0"/>
              <a:t>escape</a:t>
            </a:r>
            <a:r>
              <a:rPr lang="hr-HR" sz="1050" i="1" dirty="0" smtClean="0"/>
              <a:t> </a:t>
            </a:r>
            <a:r>
              <a:rPr lang="hr-HR" sz="1050" i="1" dirty="0" err="1" smtClean="0"/>
              <a:t>clause</a:t>
            </a:r>
            <a:r>
              <a:rPr lang="hr-HR" sz="1050" dirty="0" smtClean="0"/>
              <a:t>) </a:t>
            </a:r>
            <a:endParaRPr lang="hr-HR" sz="1200" dirty="0"/>
          </a:p>
        </p:txBody>
      </p:sp>
      <p:pic>
        <p:nvPicPr>
          <p:cNvPr id="12" name="Slika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38" y="1672274"/>
            <a:ext cx="2877333" cy="17928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200" y="1672274"/>
            <a:ext cx="2877333" cy="17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3261" y="403745"/>
            <a:ext cx="7700962" cy="584775"/>
          </a:xfrm>
        </p:spPr>
        <p:txBody>
          <a:bodyPr/>
          <a:lstStyle/>
          <a:p>
            <a:r>
              <a:rPr lang="hr-HR" sz="2000" dirty="0" smtClean="0"/>
              <a:t>Hrvatska će bez poteškoća zadovoljiti kriterij dugoročnih </a:t>
            </a:r>
            <a:br>
              <a:rPr lang="hr-HR" sz="2000" dirty="0" smtClean="0"/>
            </a:br>
            <a:r>
              <a:rPr lang="hr-HR" sz="2000" dirty="0" smtClean="0"/>
              <a:t>kamatnih stopa</a:t>
            </a:r>
            <a:endParaRPr lang="hr-HR" sz="1600" dirty="0">
              <a:solidFill>
                <a:srgbClr val="0070C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12</a:t>
            </a:fld>
            <a:endParaRPr lang="hr-HR"/>
          </a:p>
        </p:txBody>
      </p:sp>
      <p:sp>
        <p:nvSpPr>
          <p:cNvPr id="6" name="TekstniOkvir 5"/>
          <p:cNvSpPr txBox="1"/>
          <p:nvPr/>
        </p:nvSpPr>
        <p:spPr>
          <a:xfrm>
            <a:off x="2005459" y="4105358"/>
            <a:ext cx="38504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Izvor: </a:t>
            </a:r>
            <a:r>
              <a:rPr kumimoji="0" lang="hr-H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1473708" y="1068071"/>
            <a:ext cx="52295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100" b="1" i="1" dirty="0" smtClean="0"/>
              <a:t>Kamatna stopa na državnu obveznicu RH znatno je niža</a:t>
            </a:r>
          </a:p>
          <a:p>
            <a:pPr algn="ctr"/>
            <a:r>
              <a:rPr lang="hr-HR" sz="1100" b="1" i="1" dirty="0" smtClean="0"/>
              <a:t> od procijenjene referentne vrijednosti</a:t>
            </a:r>
            <a:endParaRPr lang="hr-HR" sz="1100" b="1" i="1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459" y="1498958"/>
            <a:ext cx="4323678" cy="26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931612"/>
            <a:ext cx="7700962" cy="292388"/>
          </a:xfrm>
        </p:spPr>
        <p:txBody>
          <a:bodyPr/>
          <a:lstStyle/>
          <a:p>
            <a:r>
              <a:rPr lang="hr-HR" sz="2000" dirty="0" smtClean="0"/>
              <a:t>Zaključna razmatranja</a:t>
            </a:r>
            <a:endParaRPr lang="hr-HR" sz="2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19138" y="1440000"/>
            <a:ext cx="3594503" cy="3096000"/>
          </a:xfrm>
        </p:spPr>
        <p:txBody>
          <a:bodyPr>
            <a:normAutofit/>
          </a:bodyPr>
          <a:lstStyle/>
          <a:p>
            <a:pPr lvl="0" eaLnBrk="0" hangingPunct="0">
              <a:lnSpc>
                <a:spcPct val="100000"/>
              </a:lnSpc>
              <a:spcBef>
                <a:spcPts val="600"/>
              </a:spcBef>
              <a:buClr>
                <a:srgbClr val="FF3300"/>
              </a:buClr>
              <a:buSzPct val="80000"/>
              <a:defRPr/>
            </a:pPr>
            <a:endParaRPr lang="hr-HR" sz="2000" b="1" dirty="0" smtClean="0">
              <a:solidFill>
                <a:srgbClr val="0070C0"/>
              </a:solidFill>
            </a:endParaRPr>
          </a:p>
          <a:p>
            <a:pPr marL="342900" lvl="0" indent="-342900" eaLnBrk="0" hangingPunct="0">
              <a:lnSpc>
                <a:spcPct val="100000"/>
              </a:lnSpc>
              <a:spcBef>
                <a:spcPts val="600"/>
              </a:spcBef>
              <a:buClr>
                <a:srgbClr val="FF3300"/>
              </a:buClr>
              <a:buSzPct val="80000"/>
              <a:buFont typeface="Wingdings" panose="05000000000000000000" pitchFamily="2" charset="2"/>
              <a:buChar char="Ø"/>
              <a:defRPr/>
            </a:pP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66777-559C-41C4-AEA7-7444B2570E23}" type="slidenum">
              <a:rPr kumimoji="0" lang="hr-H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cs typeface="Segoe UI" panose="020B0502040204020203" pitchFamily="34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r-HR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cs typeface="Segoe UI" panose="020B0502040204020203" pitchFamily="34" charset="0"/>
            </a:endParaRPr>
          </a:p>
        </p:txBody>
      </p:sp>
      <p:sp>
        <p:nvSpPr>
          <p:cNvPr id="5" name="Rezervirano mjesto sadržaja 7"/>
          <p:cNvSpPr txBox="1">
            <a:spLocks/>
          </p:cNvSpPr>
          <p:nvPr/>
        </p:nvSpPr>
        <p:spPr bwMode="auto">
          <a:xfrm>
            <a:off x="719138" y="1440000"/>
            <a:ext cx="7414546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92500"/>
          </a:bodyPr>
          <a:lstStyle>
            <a:lvl1pPr marL="0" indent="0" algn="l" rtl="0" eaLnBrk="1" fontAlgn="base" hangingPunct="1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576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64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152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440000" indent="-288000" algn="l" rtl="0" eaLnBrk="1" fontAlgn="base" hangingPunct="1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hr-HR" sz="1400" dirty="0" smtClean="0"/>
              <a:t>Euro </a:t>
            </a:r>
            <a:r>
              <a:rPr lang="hr-HR" sz="1400" dirty="0"/>
              <a:t>će </a:t>
            </a:r>
            <a:r>
              <a:rPr lang="hr-HR" sz="1400" dirty="0" smtClean="0"/>
              <a:t>Hrvatskoj donijeti </a:t>
            </a:r>
            <a:r>
              <a:rPr lang="hr-HR" sz="1400" dirty="0"/>
              <a:t>znatne i trajne koristi u obliku veće otpornosti na </a:t>
            </a:r>
            <a:r>
              <a:rPr lang="hr-HR" sz="1400" dirty="0" smtClean="0"/>
              <a:t>krize, povoljnijih uvjeta financiranja, veće konkurentnosti i troškovne efikasnosti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r-HR" sz="1400" dirty="0"/>
              <a:t>Svi preduvjeti za uvođenje eura 1. siječnja 2023. su ostvareni, a formalnu odluku Vijeća EU-a očekujemo u srpnju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r-HR" sz="1400" dirty="0"/>
              <a:t>Preostalo nam je još dovršiti provedbu Nacionalnog plana zamjene</a:t>
            </a:r>
          </a:p>
          <a:p>
            <a:pPr marL="861750" lvl="1" indent="-285750">
              <a:buFont typeface="Wingdings" panose="05000000000000000000" pitchFamily="2" charset="2"/>
              <a:buChar char="Ø"/>
            </a:pPr>
            <a:r>
              <a:rPr lang="hr-HR" sz="1100" dirty="0"/>
              <a:t>operativne pripreme odvijaju se prema planu</a:t>
            </a:r>
          </a:p>
          <a:p>
            <a:pPr marL="861750" lvl="1" indent="-285750">
              <a:buFont typeface="Wingdings" panose="05000000000000000000" pitchFamily="2" charset="2"/>
              <a:buChar char="Ø"/>
            </a:pPr>
            <a:r>
              <a:rPr lang="hr-HR" sz="1100" dirty="0"/>
              <a:t>svi segmenti društva bit će spremni za prelazak na euro</a:t>
            </a:r>
          </a:p>
          <a:p>
            <a:pPr marL="861750" lvl="1" indent="-285750">
              <a:buFont typeface="Wingdings" panose="05000000000000000000" pitchFamily="2" charset="2"/>
              <a:buChar char="Ø"/>
            </a:pPr>
            <a:r>
              <a:rPr lang="hr-HR" sz="1100" dirty="0"/>
              <a:t>posebna pozornost posvećuje se zaštiti potrošača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r-HR" sz="1400" dirty="0" smtClean="0"/>
              <a:t>Pravovremena i kvalitetna prilagodba gospodarstva iznimno je važna za uspješan prelazak na euro</a:t>
            </a:r>
          </a:p>
          <a:p>
            <a:pPr marL="861750" lvl="1" indent="-285750">
              <a:buFont typeface="Wingdings" panose="05000000000000000000" pitchFamily="2" charset="2"/>
              <a:buChar char="Ø"/>
            </a:pPr>
            <a:r>
              <a:rPr lang="hr-HR" sz="1100" dirty="0" smtClean="0"/>
              <a:t>predstavnici poslovne zajednice imaju aktivnu ulogu u definiranju i provedbi ključnih aktivnosti </a:t>
            </a:r>
          </a:p>
          <a:p>
            <a:pPr marL="861750" lvl="1" indent="-285750">
              <a:buFont typeface="Wingdings" panose="05000000000000000000" pitchFamily="2" charset="2"/>
              <a:buChar char="Ø"/>
            </a:pPr>
            <a:r>
              <a:rPr lang="hr-HR" sz="1100" dirty="0" smtClean="0"/>
              <a:t>za sektor trgovine nužno je unaprijed se opskrbiti gotovim novcem eura i uskladiti se s obvezom dvojnog iskazivanja </a:t>
            </a:r>
          </a:p>
        </p:txBody>
      </p:sp>
    </p:spTree>
    <p:extLst>
      <p:ext uri="{BB962C8B-B14F-4D97-AF65-F5344CB8AC3E}">
        <p14:creationId xmlns:p14="http://schemas.microsoft.com/office/powerpoint/2010/main" val="53370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>
          <a:xfrm>
            <a:off x="612458" y="2159673"/>
            <a:ext cx="7700962" cy="321627"/>
          </a:xfrm>
        </p:spPr>
        <p:txBody>
          <a:bodyPr/>
          <a:lstStyle/>
          <a:p>
            <a:r>
              <a:rPr lang="hr-HR" dirty="0" smtClean="0"/>
              <a:t>Hvala na pozornosti!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873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NB-theme-2018-arial">
  <a:themeElements>
    <a:clrScheme name="HNB-theme-color">
      <a:dk1>
        <a:srgbClr val="424242"/>
      </a:dk1>
      <a:lt1>
        <a:srgbClr val="FFFFFF"/>
      </a:lt1>
      <a:dk2>
        <a:srgbClr val="3F3F3F"/>
      </a:dk2>
      <a:lt2>
        <a:srgbClr val="F2F2F2"/>
      </a:lt2>
      <a:accent1>
        <a:srgbClr val="C00000"/>
      </a:accent1>
      <a:accent2>
        <a:srgbClr val="A3A3E0"/>
      </a:accent2>
      <a:accent3>
        <a:srgbClr val="7575D1"/>
      </a:accent3>
      <a:accent4>
        <a:srgbClr val="FFC000"/>
      </a:accent4>
      <a:accent5>
        <a:srgbClr val="FF6566"/>
      </a:accent5>
      <a:accent6>
        <a:srgbClr val="FFFF00"/>
      </a:accent6>
      <a:hlink>
        <a:srgbClr val="FF0000"/>
      </a:hlink>
      <a:folHlink>
        <a:srgbClr val="7575D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NB-theme-2018-arial" id="{4F150D90-84E9-44C9-B136-F916D2ACA588}" vid="{FA5355E2-53B3-44F6-8593-E9EF90934C62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HNB-theme-2018-arial</Template>
  <TotalTime>9061</TotalTime>
  <Words>1005</Words>
  <Application>Microsoft Office PowerPoint</Application>
  <PresentationFormat>Prikaz na zaslonu (16:9)</PresentationFormat>
  <Paragraphs>198</Paragraphs>
  <Slides>14</Slides>
  <Notes>10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20" baseType="lpstr">
      <vt:lpstr>Arial</vt:lpstr>
      <vt:lpstr>Calibri</vt:lpstr>
      <vt:lpstr>Segoe UI</vt:lpstr>
      <vt:lpstr>Wingdings</vt:lpstr>
      <vt:lpstr>Wingdings 3</vt:lpstr>
      <vt:lpstr>HNB-theme-2018-arial</vt:lpstr>
      <vt:lpstr>Hrvatska na korak do europodručja</vt:lpstr>
      <vt:lpstr>Pregled</vt:lpstr>
      <vt:lpstr>Europodručje je, među ključnim svjetskim gospodarstvima, drugo najbogatije gospodarstvo i najveći izvoznik</vt:lpstr>
      <vt:lpstr>Euro je druga najvažnija valuta u globalnim pričuvama i u međunarodnim transakcijama financiranja</vt:lpstr>
      <vt:lpstr>Prednosti svjetske rezervne valute</vt:lpstr>
      <vt:lpstr>Ekonomske koristi i troškovi uvođenja eura za Hrvatsku</vt:lpstr>
      <vt:lpstr>Postupak uvođenja eura - što smo do sada postigli i što nam još ostaje do cilja?</vt:lpstr>
      <vt:lpstr>Zadovoljavanje kriterija nominalne konvergencije </vt:lpstr>
      <vt:lpstr>Unatoč povišenoj inflaciji, Hrvatska će zadovoljiti kriterij stabilnosti cijena</vt:lpstr>
      <vt:lpstr>Hrvatska će bez poteškoća zadovoljiti kriterij stabilnosti tečaja  </vt:lpstr>
      <vt:lpstr>Hrvatska će bez poteškoća zadovoljiti fiskalne kriterije  </vt:lpstr>
      <vt:lpstr>Hrvatska će bez poteškoća zadovoljiti kriterij dugoročnih  kamatnih stopa</vt:lpstr>
      <vt:lpstr>Zaključna razmatranja</vt:lpstr>
      <vt:lpstr>Hvala na pozornosti!</vt:lpstr>
    </vt:vector>
  </TitlesOfParts>
  <Company>Hrvatska Narodna Banka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Vjekoslav Gjergja</dc:creator>
  <cp:lastModifiedBy>Biljana Balog</cp:lastModifiedBy>
  <cp:revision>472</cp:revision>
  <cp:lastPrinted>2021-11-15T12:28:40Z</cp:lastPrinted>
  <dcterms:created xsi:type="dcterms:W3CDTF">2018-11-06T11:28:14Z</dcterms:created>
  <dcterms:modified xsi:type="dcterms:W3CDTF">2022-05-18T14:49:11Z</dcterms:modified>
</cp:coreProperties>
</file>