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299" r:id="rId2"/>
    <p:sldId id="440" r:id="rId3"/>
    <p:sldId id="449" r:id="rId4"/>
    <p:sldId id="444" r:id="rId5"/>
    <p:sldId id="393" r:id="rId6"/>
    <p:sldId id="425" r:id="rId7"/>
    <p:sldId id="426" r:id="rId8"/>
    <p:sldId id="435" r:id="rId9"/>
    <p:sldId id="445" r:id="rId10"/>
    <p:sldId id="447" r:id="rId11"/>
    <p:sldId id="442" r:id="rId12"/>
    <p:sldId id="371" r:id="rId13"/>
  </p:sldIdLst>
  <p:sldSz cx="9144000" cy="5143500" type="screen16x9"/>
  <p:notesSz cx="6797675" cy="9928225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Segoe UI" panose="020B0502040204020203" pitchFamily="34" charset="0"/>
      <p:regular r:id="rId20"/>
      <p:bold r:id="rId21"/>
      <p:italic r:id="rId22"/>
      <p:boldItalic r:id="rId23"/>
    </p:embeddedFont>
    <p:embeddedFont>
      <p:font typeface="Verdana" panose="020B0604030504040204" pitchFamily="34" charset="0"/>
      <p:regular r:id="rId24"/>
      <p:bold r:id="rId25"/>
      <p:italic r:id="rId26"/>
      <p:boldItalic r:id="rId27"/>
    </p:embeddedFont>
  </p:embeddedFontLst>
  <p:defaultTextStyle>
    <a:defPPr>
      <a:defRPr lang="sr-Latn-R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ana Jakir-Bajo" initials="IJ" lastIdx="2" clrIdx="0">
    <p:extLst>
      <p:ext uri="{19B8F6BF-5375-455C-9EA6-DF929625EA0E}">
        <p15:presenceInfo xmlns:p15="http://schemas.microsoft.com/office/powerpoint/2012/main" userId="S-1-5-21-1288235128-2553061431-1978169118-25248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66" autoAdjust="0"/>
    <p:restoredTop sz="95233" autoAdjust="0"/>
  </p:normalViewPr>
  <p:slideViewPr>
    <p:cSldViewPr snapToGrid="0">
      <p:cViewPr varScale="1">
        <p:scale>
          <a:sx n="95" d="100"/>
          <a:sy n="95" d="100"/>
        </p:scale>
        <p:origin x="6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CB660-7921-4E4D-9783-9598AF177147}" type="datetimeFigureOut">
              <a:rPr lang="hr-HR" smtClean="0"/>
              <a:t>19.05.2022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33707-6E9A-47AE-BC92-60F8C237D66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511097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E9617-6942-4C12-AB9E-1D6D1A6599D0}" type="datetimeFigureOut">
              <a:rPr lang="hr-HR" smtClean="0"/>
              <a:t>19.05.2022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7287E-D719-4E41-8D06-391A42BDF52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43740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7F7A88-03D1-456E-A876-48C3C1826D63}" type="slidenum">
              <a:rPr lang="hr-HR" smtClean="0"/>
              <a:pPr>
                <a:defRPr/>
              </a:pPr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55664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721519" y="2519901"/>
            <a:ext cx="7700962" cy="360099"/>
          </a:xfrm>
        </p:spPr>
        <p:txBody>
          <a:bodyPr>
            <a:spAutoFit/>
          </a:bodyPr>
          <a:lstStyle>
            <a:lvl1pPr algn="ctr">
              <a:lnSpc>
                <a:spcPct val="90000"/>
              </a:lnSpc>
              <a:defRPr sz="2600">
                <a:solidFill>
                  <a:schemeClr val="accent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/>
              <a:t>Uredite</a:t>
            </a:r>
            <a:r>
              <a:rPr lang="en-US" altLang="sr-Latn-RS" noProof="0" dirty="0"/>
              <a:t> </a:t>
            </a:r>
            <a:r>
              <a:rPr lang="en-US" altLang="sr-Latn-RS" noProof="0" dirty="0" err="1"/>
              <a:t>naslov</a:t>
            </a:r>
            <a:r>
              <a:rPr lang="hr-HR" altLang="sr-Latn-RS" noProof="0" dirty="0"/>
              <a:t> prezentacije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21519" y="3024000"/>
            <a:ext cx="7700962" cy="219291"/>
          </a:xfrm>
        </p:spPr>
        <p:txBody>
          <a:bodyPr>
            <a:spAutoFit/>
          </a:bodyPr>
          <a:lstStyle>
            <a:lvl1pPr marL="0" indent="0" algn="ctr">
              <a:lnSpc>
                <a:spcPct val="95000"/>
              </a:lnSpc>
              <a:defRPr spc="0" baseline="0">
                <a:solidFill>
                  <a:schemeClr val="bg2">
                    <a:lumMod val="50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/>
              <a:t>Uredite</a:t>
            </a:r>
            <a:r>
              <a:rPr lang="en-US" altLang="sr-Latn-RS" noProof="0" dirty="0"/>
              <a:t> </a:t>
            </a:r>
            <a:r>
              <a:rPr lang="en-US" altLang="sr-Latn-RS" noProof="0" dirty="0" err="1"/>
              <a:t>podnaslov</a:t>
            </a:r>
            <a:r>
              <a:rPr lang="hr-HR" altLang="sr-Latn-RS" noProof="0" dirty="0"/>
              <a:t> ili prazno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310" y="411510"/>
            <a:ext cx="459380" cy="64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46" y="4731990"/>
            <a:ext cx="2636308" cy="72000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721519" y="4104000"/>
            <a:ext cx="7700400" cy="146194"/>
          </a:xfrm>
        </p:spPr>
        <p:txBody>
          <a:bodyPr anchor="t" anchorCtr="0">
            <a:spAutoFit/>
          </a:bodyPr>
          <a:lstStyle>
            <a:lvl1pPr marL="0" indent="0" algn="ctr">
              <a:lnSpc>
                <a:spcPct val="95000"/>
              </a:lnSpc>
              <a:spcBef>
                <a:spcPts val="0"/>
              </a:spcBef>
              <a:defRPr sz="1000" baseline="0">
                <a:solidFill>
                  <a:schemeClr val="bg2">
                    <a:lumMod val="50000"/>
                  </a:schemeClr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hr-HR" dirty="0"/>
              <a:t>potpis autora i suradnika ili prazno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15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>
          <a:xfrm>
            <a:off x="0" y="1800000"/>
            <a:ext cx="9144000" cy="2160000"/>
          </a:xfrm>
          <a:prstGeom prst="rect">
            <a:avLst/>
          </a:prstGeom>
          <a:solidFill>
            <a:schemeClr val="tx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721519" y="2519901"/>
            <a:ext cx="7700962" cy="360099"/>
          </a:xfrm>
        </p:spPr>
        <p:txBody>
          <a:bodyPr>
            <a:spAutoFit/>
          </a:bodyPr>
          <a:lstStyle>
            <a:lvl1pPr algn="ctr">
              <a:lnSpc>
                <a:spcPct val="90000"/>
              </a:lnSpc>
              <a:defRPr sz="2600">
                <a:solidFill>
                  <a:schemeClr val="accent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/>
              <a:t>Uredite</a:t>
            </a:r>
            <a:r>
              <a:rPr lang="en-US" altLang="sr-Latn-RS" noProof="0" dirty="0"/>
              <a:t> </a:t>
            </a:r>
            <a:r>
              <a:rPr lang="en-US" altLang="sr-Latn-RS" noProof="0" dirty="0" err="1"/>
              <a:t>naslov</a:t>
            </a:r>
            <a:r>
              <a:rPr lang="hr-HR" altLang="sr-Latn-RS" noProof="0" dirty="0"/>
              <a:t> prezentacije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21519" y="3024000"/>
            <a:ext cx="7700962" cy="219291"/>
          </a:xfrm>
        </p:spPr>
        <p:txBody>
          <a:bodyPr>
            <a:spAutoFit/>
          </a:bodyPr>
          <a:lstStyle>
            <a:lvl1pPr marL="0" indent="0" algn="ctr">
              <a:lnSpc>
                <a:spcPct val="95000"/>
              </a:lnSpc>
              <a:defRPr spc="0" baseline="0">
                <a:solidFill>
                  <a:schemeClr val="tx1">
                    <a:lumMod val="7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/>
              <a:t>Uredite</a:t>
            </a:r>
            <a:r>
              <a:rPr lang="en-US" altLang="sr-Latn-RS" noProof="0" dirty="0"/>
              <a:t> </a:t>
            </a:r>
            <a:r>
              <a:rPr lang="en-US" altLang="sr-Latn-RS" noProof="0" dirty="0" err="1"/>
              <a:t>podnaslov</a:t>
            </a:r>
            <a:r>
              <a:rPr lang="hr-HR" altLang="sr-Latn-RS" noProof="0" dirty="0"/>
              <a:t> ili prazno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310" y="411510"/>
            <a:ext cx="459380" cy="64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46" y="4731990"/>
            <a:ext cx="2636308" cy="72000"/>
          </a:xfrm>
          <a:prstGeom prst="rect">
            <a:avLst/>
          </a:prstGeom>
        </p:spPr>
      </p:pic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721519" y="4104000"/>
            <a:ext cx="7700400" cy="146194"/>
          </a:xfrm>
        </p:spPr>
        <p:txBody>
          <a:bodyPr anchor="t" anchorCtr="0">
            <a:spAutoFit/>
          </a:bodyPr>
          <a:lstStyle>
            <a:lvl1pPr marL="0" indent="0" algn="ctr">
              <a:lnSpc>
                <a:spcPct val="95000"/>
              </a:lnSpc>
              <a:spcBef>
                <a:spcPts val="0"/>
              </a:spcBef>
              <a:defRPr sz="1000" baseline="0">
                <a:solidFill>
                  <a:schemeClr val="bg2">
                    <a:lumMod val="50000"/>
                  </a:schemeClr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hr-HR" dirty="0"/>
              <a:t>potpis autora i suradnika ili prazno</a:t>
            </a:r>
            <a:endParaRPr lang="en-US" dirty="0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5069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utnik 2"/>
          <p:cNvSpPr/>
          <p:nvPr/>
        </p:nvSpPr>
        <p:spPr>
          <a:xfrm>
            <a:off x="2993830" y="1800000"/>
            <a:ext cx="6150170" cy="1995886"/>
          </a:xfrm>
          <a:prstGeom prst="rect">
            <a:avLst/>
          </a:prstGeom>
          <a:solidFill>
            <a:srgbClr val="28389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253845" y="2412345"/>
            <a:ext cx="5168635" cy="360099"/>
          </a:xfrm>
        </p:spPr>
        <p:txBody>
          <a:bodyPr>
            <a:spAutoFit/>
          </a:bodyPr>
          <a:lstStyle>
            <a:lvl1pPr algn="l">
              <a:lnSpc>
                <a:spcPct val="90000"/>
              </a:lnSpc>
              <a:defRPr sz="2600">
                <a:solidFill>
                  <a:schemeClr val="bg1">
                    <a:lumMod val="9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/>
              <a:t>Uredite</a:t>
            </a:r>
            <a:r>
              <a:rPr lang="en-US" altLang="sr-Latn-RS" noProof="0" dirty="0"/>
              <a:t> </a:t>
            </a:r>
            <a:r>
              <a:rPr lang="en-US" altLang="sr-Latn-RS" noProof="0" dirty="0" err="1"/>
              <a:t>naslov</a:t>
            </a:r>
            <a:r>
              <a:rPr lang="hr-HR" altLang="sr-Latn-RS" noProof="0" dirty="0"/>
              <a:t> prezentacije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253845" y="2916444"/>
            <a:ext cx="5168635" cy="219291"/>
          </a:xfrm>
        </p:spPr>
        <p:txBody>
          <a:bodyPr>
            <a:spAutoFit/>
          </a:bodyPr>
          <a:lstStyle>
            <a:lvl1pPr marL="0" indent="0" algn="l">
              <a:lnSpc>
                <a:spcPct val="95000"/>
              </a:lnSpc>
              <a:defRPr spc="0" baseline="0">
                <a:solidFill>
                  <a:schemeClr val="bg1">
                    <a:lumMod val="9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altLang="sr-Latn-RS" noProof="0" dirty="0" err="1"/>
              <a:t>Uredite</a:t>
            </a:r>
            <a:r>
              <a:rPr lang="en-US" altLang="sr-Latn-RS" noProof="0" dirty="0"/>
              <a:t> </a:t>
            </a:r>
            <a:r>
              <a:rPr lang="en-US" altLang="sr-Latn-RS" noProof="0" dirty="0" err="1"/>
              <a:t>podnaslov</a:t>
            </a:r>
            <a:r>
              <a:rPr lang="hr-HR" altLang="sr-Latn-RS" noProof="0" dirty="0"/>
              <a:t> ili prazno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310" y="411510"/>
            <a:ext cx="459380" cy="64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46" y="4731990"/>
            <a:ext cx="2636308" cy="72000"/>
          </a:xfrm>
          <a:prstGeom prst="rect">
            <a:avLst/>
          </a:prstGeom>
        </p:spPr>
      </p:pic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3253942" y="3939886"/>
            <a:ext cx="5168258" cy="146194"/>
          </a:xfrm>
        </p:spPr>
        <p:txBody>
          <a:bodyPr anchor="t" anchorCtr="0">
            <a:sp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defRPr sz="1000" baseline="0">
                <a:solidFill>
                  <a:schemeClr val="bg2">
                    <a:lumMod val="50000"/>
                  </a:schemeClr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hr-HR" dirty="0"/>
              <a:t>potpis autora i suradnika ili prazno</a:t>
            </a:r>
            <a:endParaRPr lang="en-US" dirty="0"/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00000"/>
            <a:ext cx="2993829" cy="1995886"/>
          </a:xfrm>
          <a:prstGeom prst="rect">
            <a:avLst/>
          </a:prstGeom>
        </p:spPr>
      </p:pic>
      <p:sp>
        <p:nvSpPr>
          <p:cNvPr id="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4990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138" y="534384"/>
            <a:ext cx="7700962" cy="321627"/>
          </a:xfrm>
        </p:spPr>
        <p:txBody>
          <a:bodyPr/>
          <a:lstStyle>
            <a:lvl1pPr>
              <a:defRPr sz="2200">
                <a:solidFill>
                  <a:schemeClr val="accent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9138" y="1440000"/>
            <a:ext cx="7700962" cy="3096000"/>
          </a:xfrm>
        </p:spPr>
        <p:txBody>
          <a:bodyPr/>
          <a:lstStyle>
            <a:lvl1pPr>
              <a:lnSpc>
                <a:spcPct val="114000"/>
              </a:lnSpc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14000"/>
              </a:lnSpc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14000"/>
              </a:lnSpc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14000"/>
              </a:lnSpc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14000"/>
              </a:lnSpc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720000" y="0"/>
            <a:ext cx="7700400" cy="360000"/>
          </a:xfrm>
          <a:ln/>
        </p:spPr>
        <p:txBody>
          <a:bodyPr bIns="72000"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/>
              <a:t>Naziv sekcije/poglavlja ili prazno</a:t>
            </a:r>
          </a:p>
        </p:txBody>
      </p:sp>
    </p:spTree>
    <p:extLst>
      <p:ext uri="{BB962C8B-B14F-4D97-AF65-F5344CB8AC3E}">
        <p14:creationId xmlns:p14="http://schemas.microsoft.com/office/powerpoint/2010/main" val="7877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 sz="2200">
                <a:solidFill>
                  <a:schemeClr val="accent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9138" y="1440000"/>
            <a:ext cx="7700962" cy="3096000"/>
          </a:xfrm>
        </p:spPr>
        <p:txBody>
          <a:bodyPr/>
          <a:lstStyle>
            <a:lvl1pPr algn="ctr">
              <a:lnSpc>
                <a:spcPct val="114000"/>
              </a:lnSpc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algn="ctr"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algn="ctr"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 algn="ctr"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 algn="ctr">
              <a:defRPr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hr-HR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720000" y="0"/>
            <a:ext cx="7700400" cy="360000"/>
          </a:xfrm>
          <a:ln/>
        </p:spPr>
        <p:txBody>
          <a:bodyPr bIns="72000"/>
          <a:lstStyle>
            <a:lvl1pPr algn="ctr"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/>
              <a:t>Naziv sekcije/poglavlja ili prazno</a:t>
            </a:r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46" y="4731990"/>
            <a:ext cx="2636308" cy="72000"/>
          </a:xfrm>
          <a:prstGeom prst="rect">
            <a:avLst/>
          </a:prstGeom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424000" y="0"/>
            <a:ext cx="720000" cy="360000"/>
          </a:xfrm>
          <a:prstGeom prst="rect">
            <a:avLst/>
          </a:prstGeom>
          <a:solidFill>
            <a:srgbClr val="EF4135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hr-HR" altLang="sr-Latn-RS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1041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468000"/>
            <a:ext cx="408338" cy="576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4730400"/>
            <a:ext cx="2636308" cy="72000"/>
          </a:xfrm>
          <a:prstGeom prst="rect">
            <a:avLst/>
          </a:prstGeom>
        </p:spPr>
      </p:pic>
      <p:sp>
        <p:nvSpPr>
          <p:cNvPr id="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2568840"/>
            <a:ext cx="7700400" cy="360099"/>
          </a:xfrm>
        </p:spPr>
        <p:txBody>
          <a:bodyPr anchor="ctr" anchorCtr="0">
            <a:spAutoFit/>
          </a:bodyPr>
          <a:lstStyle>
            <a:lvl1pPr algn="l">
              <a:lnSpc>
                <a:spcPct val="90000"/>
              </a:lnSpc>
              <a:defRPr sz="2600" b="0" cap="none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 sekcije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0000" y="2025694"/>
            <a:ext cx="7700400" cy="219291"/>
          </a:xfrm>
        </p:spPr>
        <p:txBody>
          <a:bodyPr anchor="b">
            <a:spAutoFit/>
          </a:bodyPr>
          <a:lstStyle>
            <a:lvl1pPr marL="0" indent="0">
              <a:lnSpc>
                <a:spcPct val="95000"/>
              </a:lnSpc>
              <a:buNone/>
              <a:defRPr sz="1500">
                <a:solidFill>
                  <a:schemeClr val="tx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 dirty="0"/>
              <a:t>Uredite nadnaslov ili prazno</a:t>
            </a:r>
            <a:endParaRPr lang="en-US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720725" y="3253097"/>
            <a:ext cx="7700400" cy="219291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defRPr sz="15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hr-HR" dirty="0"/>
              <a:t>Uredite podnaslov ili prazno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57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/>
          <p:cNvSpPr/>
          <p:nvPr/>
        </p:nvSpPr>
        <p:spPr>
          <a:xfrm>
            <a:off x="0" y="1419622"/>
            <a:ext cx="9144000" cy="2736725"/>
          </a:xfrm>
          <a:prstGeom prst="rect">
            <a:avLst/>
          </a:prstGeom>
          <a:solidFill>
            <a:schemeClr val="tx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2568840"/>
            <a:ext cx="7700400" cy="360099"/>
          </a:xfrm>
        </p:spPr>
        <p:txBody>
          <a:bodyPr anchor="ctr" anchorCtr="0">
            <a:spAutoFit/>
          </a:bodyPr>
          <a:lstStyle>
            <a:lvl1pPr algn="l">
              <a:lnSpc>
                <a:spcPct val="90000"/>
              </a:lnSpc>
              <a:defRPr sz="2600" b="0" cap="none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 sekcije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0000" y="2025694"/>
            <a:ext cx="7700400" cy="219291"/>
          </a:xfrm>
        </p:spPr>
        <p:txBody>
          <a:bodyPr anchor="b">
            <a:spAutoFit/>
          </a:bodyPr>
          <a:lstStyle>
            <a:lvl1pPr marL="0" indent="0">
              <a:lnSpc>
                <a:spcPct val="95000"/>
              </a:lnSpc>
              <a:buNone/>
              <a:defRPr sz="1500">
                <a:solidFill>
                  <a:schemeClr val="tx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 dirty="0"/>
              <a:t>Uredite nadnaslov ili prazno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468000"/>
            <a:ext cx="408338" cy="576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720725" y="3253097"/>
            <a:ext cx="7700400" cy="219291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defRPr sz="15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hr-HR" dirty="0"/>
              <a:t>Uredite podnaslov ili prazno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4612628"/>
            <a:ext cx="2636308" cy="72000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2177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/>
          <p:cNvSpPr/>
          <p:nvPr/>
        </p:nvSpPr>
        <p:spPr>
          <a:xfrm>
            <a:off x="0" y="1419622"/>
            <a:ext cx="9144000" cy="2736725"/>
          </a:xfrm>
          <a:prstGeom prst="rect">
            <a:avLst/>
          </a:prstGeom>
          <a:solidFill>
            <a:srgbClr val="28389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2568840"/>
            <a:ext cx="7700400" cy="360099"/>
          </a:xfrm>
        </p:spPr>
        <p:txBody>
          <a:bodyPr anchor="ctr" anchorCtr="0">
            <a:spAutoFit/>
          </a:bodyPr>
          <a:lstStyle>
            <a:lvl1pPr algn="l">
              <a:lnSpc>
                <a:spcPct val="90000"/>
              </a:lnSpc>
              <a:defRPr sz="2600" b="0" cap="none">
                <a:solidFill>
                  <a:schemeClr val="bg1">
                    <a:lumMod val="9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 sekcije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0000" y="2025694"/>
            <a:ext cx="7700400" cy="219291"/>
          </a:xfrm>
        </p:spPr>
        <p:txBody>
          <a:bodyPr anchor="b">
            <a:spAutoFit/>
          </a:bodyPr>
          <a:lstStyle>
            <a:lvl1pPr marL="0" indent="0">
              <a:lnSpc>
                <a:spcPct val="95000"/>
              </a:lnSpc>
              <a:buNone/>
              <a:defRPr sz="1500">
                <a:solidFill>
                  <a:schemeClr val="bg1">
                    <a:lumMod val="9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 dirty="0"/>
              <a:t>Uredite nadnaslov ili prazno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468000"/>
            <a:ext cx="408338" cy="576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720725" y="3253097"/>
            <a:ext cx="7700400" cy="219291"/>
          </a:xfrm>
        </p:spPr>
        <p:txBody>
          <a:bodyPr>
            <a:sp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defRPr sz="1500">
                <a:solidFill>
                  <a:schemeClr val="bg1">
                    <a:lumMod val="95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hr-HR" dirty="0"/>
              <a:t>Uredite podnaslov ili prazno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4612628"/>
            <a:ext cx="2636308" cy="72000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3091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19139" y="1440000"/>
            <a:ext cx="3773487" cy="3096000"/>
          </a:xfrm>
        </p:spPr>
        <p:txBody>
          <a:bodyPr>
            <a:normAutofit/>
          </a:bodyPr>
          <a:lstStyle>
            <a:lvl1pPr marL="0" indent="-288000">
              <a:lnSpc>
                <a:spcPct val="113000"/>
              </a:lnSpc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13000"/>
              </a:lnSpc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13000"/>
              </a:lnSpc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13000"/>
              </a:lnSpc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13000"/>
              </a:lnSpc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5026" y="1440000"/>
            <a:ext cx="3775075" cy="3096000"/>
          </a:xfrm>
        </p:spPr>
        <p:txBody>
          <a:bodyPr>
            <a:normAutofit/>
          </a:bodyPr>
          <a:lstStyle>
            <a:lvl1pPr>
              <a:lnSpc>
                <a:spcPct val="113000"/>
              </a:lnSpc>
              <a:spcBef>
                <a:spcPts val="400"/>
              </a:spcBef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lnSpc>
                <a:spcPct val="113000"/>
              </a:lnSpc>
              <a:spcBef>
                <a:spcPts val="400"/>
              </a:spcBef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lnSpc>
                <a:spcPct val="113000"/>
              </a:lnSpc>
              <a:spcBef>
                <a:spcPts val="400"/>
              </a:spcBef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lnSpc>
                <a:spcPct val="113000"/>
              </a:lnSpc>
              <a:spcBef>
                <a:spcPts val="400"/>
              </a:spcBef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lnSpc>
                <a:spcPct val="113000"/>
              </a:lnSpc>
              <a:spcBef>
                <a:spcPts val="400"/>
              </a:spcBef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/>
              <a:t>Naziv sekcije/poglavlja ili prazno</a:t>
            </a:r>
          </a:p>
        </p:txBody>
      </p:sp>
    </p:spTree>
    <p:extLst>
      <p:ext uri="{BB962C8B-B14F-4D97-AF65-F5344CB8AC3E}">
        <p14:creationId xmlns:p14="http://schemas.microsoft.com/office/powerpoint/2010/main" val="37168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891601"/>
            <a:ext cx="7700400" cy="332399"/>
          </a:xfrm>
        </p:spPr>
        <p:txBody>
          <a:bodyPr/>
          <a:lstStyle>
            <a:lvl1pPr>
              <a:defRPr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</a:t>
            </a:r>
            <a:r>
              <a:rPr lang="en-US" dirty="0"/>
              <a:t> </a:t>
            </a:r>
            <a:r>
              <a:rPr lang="en-US" dirty="0" err="1"/>
              <a:t>naslov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0000" y="1314288"/>
            <a:ext cx="3780000" cy="233910"/>
          </a:xfrm>
        </p:spPr>
        <p:txBody>
          <a:bodyPr anchor="t" anchorCtr="0">
            <a:spAutoFit/>
          </a:bodyPr>
          <a:lstStyle>
            <a:lvl1pPr marL="0" indent="0" algn="l">
              <a:lnSpc>
                <a:spcPct val="95000"/>
              </a:lnSpc>
              <a:buNone/>
              <a:defRPr sz="1600" b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/>
              <a:t>Uredite podnaslov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20000" y="1872000"/>
            <a:ext cx="3780000" cy="2736000"/>
          </a:xfrm>
        </p:spPr>
        <p:txBody>
          <a:bodyPr>
            <a:normAutofit/>
          </a:bodyPr>
          <a:lstStyle>
            <a:lvl1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4000" y="1314288"/>
            <a:ext cx="3780000" cy="233910"/>
          </a:xfrm>
        </p:spPr>
        <p:txBody>
          <a:bodyPr anchor="t" anchorCtr="0">
            <a:spAutoFit/>
          </a:bodyPr>
          <a:lstStyle>
            <a:lvl1pPr marL="0" indent="0" algn="l">
              <a:lnSpc>
                <a:spcPct val="95000"/>
              </a:lnSpc>
              <a:buNone/>
              <a:defRPr sz="1600" b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dirty="0"/>
              <a:t>Uredite podnaslov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4000" y="1872000"/>
            <a:ext cx="3780000" cy="2736000"/>
          </a:xfrm>
        </p:spPr>
        <p:txBody>
          <a:bodyPr>
            <a:normAutofit/>
          </a:bodyPr>
          <a:lstStyle>
            <a:lvl1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5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/>
              <a:t>Naziv sekcije/poglavlja ili prazno</a:t>
            </a:r>
          </a:p>
        </p:txBody>
      </p:sp>
    </p:spTree>
    <p:extLst>
      <p:ext uri="{BB962C8B-B14F-4D97-AF65-F5344CB8AC3E}">
        <p14:creationId xmlns:p14="http://schemas.microsoft.com/office/powerpoint/2010/main" val="173670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0000" y="576000"/>
            <a:ext cx="2592000" cy="276999"/>
          </a:xfrm>
        </p:spPr>
        <p:txBody>
          <a:bodyPr anchor="t" anchorCtr="0"/>
          <a:lstStyle>
            <a:lvl1pPr algn="l">
              <a:defRPr sz="2000" b="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56000" y="576000"/>
            <a:ext cx="4968000" cy="3960000"/>
          </a:xfrm>
        </p:spPr>
        <p:txBody>
          <a:bodyPr>
            <a:normAutofit/>
          </a:bodyPr>
          <a:lstStyle>
            <a:lvl1pPr>
              <a:defRPr sz="16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6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6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6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6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20000" y="1275606"/>
            <a:ext cx="2592000" cy="3260394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/>
              <a:t>Naziv sekcije/poglavlja ili prazno</a:t>
            </a:r>
          </a:p>
        </p:txBody>
      </p:sp>
    </p:spTree>
    <p:extLst>
      <p:ext uri="{BB962C8B-B14F-4D97-AF65-F5344CB8AC3E}">
        <p14:creationId xmlns:p14="http://schemas.microsoft.com/office/powerpoint/2010/main" val="183582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60000" y="936000"/>
            <a:ext cx="2664000" cy="276999"/>
          </a:xfrm>
        </p:spPr>
        <p:txBody>
          <a:bodyPr anchor="t" anchorCtr="0"/>
          <a:lstStyle>
            <a:lvl1pPr algn="l">
              <a:defRPr sz="2000" b="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20000" y="936000"/>
            <a:ext cx="4896000" cy="3240000"/>
          </a:xfrm>
        </p:spPr>
        <p:txBody>
          <a:bodyPr/>
          <a:lstStyle>
            <a:lvl1pPr marL="0" indent="0" algn="l">
              <a:buNone/>
              <a:defRPr sz="32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r-HR" noProof="0"/>
              <a:t>Kliknite ikonu da biste dodali  sliku</a:t>
            </a:r>
            <a:endParaRPr lang="hr-HR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760000" y="1584000"/>
            <a:ext cx="2664000" cy="2592000"/>
          </a:xfrm>
        </p:spPr>
        <p:txBody>
          <a:bodyPr>
            <a:normAutofit/>
          </a:bodyPr>
          <a:lstStyle>
            <a:lvl1pPr marL="0" indent="0" algn="l">
              <a:buNone/>
              <a:defRPr sz="13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/>
              <a:t>Naziv sekcije/poglavlja ili prazno</a:t>
            </a:r>
          </a:p>
        </p:txBody>
      </p:sp>
    </p:spTree>
    <p:extLst>
      <p:ext uri="{BB962C8B-B14F-4D97-AF65-F5344CB8AC3E}">
        <p14:creationId xmlns:p14="http://schemas.microsoft.com/office/powerpoint/2010/main" val="255538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1800" y="3971001"/>
            <a:ext cx="7700400" cy="276999"/>
          </a:xfrm>
        </p:spPr>
        <p:txBody>
          <a:bodyPr/>
          <a:lstStyle>
            <a:lvl1pPr algn="ctr">
              <a:defRPr sz="2000" b="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 slike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24000" y="576000"/>
            <a:ext cx="4896000" cy="32400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r-HR" noProof="0"/>
              <a:t>Kliknite ikonu da biste dodali  sliku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21800" y="4320000"/>
            <a:ext cx="7700400" cy="360000"/>
          </a:xfrm>
        </p:spPr>
        <p:txBody>
          <a:bodyPr>
            <a:normAutofit/>
          </a:bodyPr>
          <a:lstStyle>
            <a:lvl1pPr marL="0" indent="0" algn="ctr">
              <a:buNone/>
              <a:defRPr sz="13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dirty="0"/>
              <a:t>Uredite opis slike</a:t>
            </a: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 algn="ctr"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/>
              <a:t>Naziv sekcije/poglavlja ili prazno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46" y="4784400"/>
            <a:ext cx="2636308" cy="72000"/>
          </a:xfrm>
          <a:prstGeom prst="rect">
            <a:avLst/>
          </a:prstGeom>
        </p:spPr>
      </p:pic>
      <p:sp>
        <p:nvSpPr>
          <p:cNvPr id="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2658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1800" y="659001"/>
            <a:ext cx="7700400" cy="276999"/>
          </a:xfrm>
        </p:spPr>
        <p:txBody>
          <a:bodyPr/>
          <a:lstStyle>
            <a:lvl1pPr algn="ctr">
              <a:defRPr sz="2000" b="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 slike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24000" y="1008000"/>
            <a:ext cx="4896000" cy="32400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r-HR" noProof="0"/>
              <a:t>Kliknite ikonu da biste dodali  sliku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21800" y="4320000"/>
            <a:ext cx="7700400" cy="360000"/>
          </a:xfrm>
        </p:spPr>
        <p:txBody>
          <a:bodyPr>
            <a:normAutofit/>
          </a:bodyPr>
          <a:lstStyle>
            <a:lvl1pPr marL="0" indent="0" algn="ctr">
              <a:buNone/>
              <a:defRPr sz="1300"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err="1"/>
              <a:t>Uredite</a:t>
            </a:r>
            <a:r>
              <a:rPr lang="en-US" dirty="0"/>
              <a:t> </a:t>
            </a:r>
            <a:r>
              <a:rPr lang="en-US" dirty="0" err="1"/>
              <a:t>opis</a:t>
            </a:r>
            <a:r>
              <a:rPr lang="en-US" dirty="0"/>
              <a:t> </a:t>
            </a:r>
            <a:r>
              <a:rPr lang="en-US" dirty="0" err="1"/>
              <a:t>slike</a:t>
            </a:r>
            <a:endParaRPr lang="en-US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 algn="ctr"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/>
              <a:t>Naziv sekcije/poglavlja ili prazno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46" y="4784400"/>
            <a:ext cx="2636308" cy="72000"/>
          </a:xfrm>
          <a:prstGeom prst="rect">
            <a:avLst/>
          </a:prstGeom>
        </p:spPr>
      </p:pic>
      <p:sp>
        <p:nvSpPr>
          <p:cNvPr id="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6275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 dirty="0"/>
              <a:t>Uredite naslov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bIns="72000"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/>
              <a:t>Naziv sekcije/poglavlja ili prazno</a:t>
            </a:r>
          </a:p>
        </p:txBody>
      </p:sp>
    </p:spTree>
    <p:extLst>
      <p:ext uri="{BB962C8B-B14F-4D97-AF65-F5344CB8AC3E}">
        <p14:creationId xmlns:p14="http://schemas.microsoft.com/office/powerpoint/2010/main" val="411670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/>
              <a:t>Naziv sekcije/poglavlja ili prazno</a:t>
            </a:r>
          </a:p>
        </p:txBody>
      </p:sp>
    </p:spTree>
    <p:extLst>
      <p:ext uri="{BB962C8B-B14F-4D97-AF65-F5344CB8AC3E}">
        <p14:creationId xmlns:p14="http://schemas.microsoft.com/office/powerpoint/2010/main" val="396130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424000" y="0"/>
            <a:ext cx="720000" cy="360000"/>
          </a:xfrm>
          <a:prstGeom prst="rect">
            <a:avLst/>
          </a:prstGeom>
          <a:solidFill>
            <a:srgbClr val="EF4135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hr-HR" altLang="sr-Latn-RS">
              <a:latin typeface="+mn-lt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500929"/>
            <a:ext cx="7700962" cy="321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hr-HR" altLang="sr-Latn-RS" dirty="0"/>
              <a:t>Uredite naslov</a:t>
            </a:r>
          </a:p>
        </p:txBody>
      </p:sp>
      <p:sp>
        <p:nvSpPr>
          <p:cNvPr id="1946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24000" y="0"/>
            <a:ext cx="576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chemeClr val="bg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B3C66777-559C-41C4-AEA7-7444B2570E23}" type="slidenum">
              <a:rPr lang="hr-HR" smtClean="0"/>
              <a:t>‹#›</a:t>
            </a:fld>
            <a:endParaRPr lang="hr-HR"/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19138" y="0"/>
            <a:ext cx="7700962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72000" numCol="1" anchor="b" anchorCtr="0" compatLnSpc="1">
            <a:prstTxWarp prst="textNoShape">
              <a:avLst/>
            </a:prstTxWarp>
          </a:bodyPr>
          <a:lstStyle>
            <a:lvl1pPr algn="l">
              <a:defRPr sz="1000" smtClean="0">
                <a:solidFill>
                  <a:schemeClr val="tx1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r-HR"/>
              <a:t>Naziv sekcije/poglavlja ili prazno</a:t>
            </a:r>
          </a:p>
        </p:txBody>
      </p:sp>
      <p:sp>
        <p:nvSpPr>
          <p:cNvPr id="1031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440000"/>
            <a:ext cx="7700962" cy="3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hr-HR" altLang="sr-Latn-RS" dirty="0"/>
              <a:t>Uredite </a:t>
            </a:r>
            <a:r>
              <a:rPr lang="hr-HR" altLang="sr-Latn-RS" dirty="0" err="1"/>
              <a:t>teks</a:t>
            </a:r>
            <a:r>
              <a:rPr lang="en-US" altLang="sr-Latn-RS" dirty="0"/>
              <a:t>t</a:t>
            </a:r>
          </a:p>
          <a:p>
            <a:pPr lvl="1"/>
            <a:r>
              <a:rPr lang="en-US" altLang="sr-Latn-RS" dirty="0"/>
              <a:t>Second level</a:t>
            </a:r>
          </a:p>
          <a:p>
            <a:pPr lvl="2"/>
            <a:r>
              <a:rPr lang="en-US" altLang="sr-Latn-RS" dirty="0"/>
              <a:t>Third level</a:t>
            </a:r>
          </a:p>
          <a:p>
            <a:pPr lvl="3"/>
            <a:r>
              <a:rPr lang="en-US" altLang="sr-Latn-RS" dirty="0"/>
              <a:t>Fourth level</a:t>
            </a:r>
          </a:p>
          <a:p>
            <a:pPr lvl="4"/>
            <a:r>
              <a:rPr lang="en-US" altLang="sr-Latn-RS" dirty="0"/>
              <a:t>Fifth level</a:t>
            </a:r>
            <a:endParaRPr lang="hr-HR" altLang="sr-Latn-R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9" y="4864212"/>
            <a:ext cx="2639291" cy="7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036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200" b="0">
          <a:solidFill>
            <a:srgbClr val="C0311A"/>
          </a:solidFill>
          <a:latin typeface="+mj-lt"/>
          <a:ea typeface="Segoe UI" panose="020B0502040204020203" pitchFamily="34" charset="0"/>
          <a:cs typeface="Segoe UI" panose="020B0502040204020203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C0311A"/>
          </a:solidFill>
          <a:latin typeface="Arial" charset="0"/>
        </a:defRPr>
      </a:lvl9pPr>
    </p:titleStyle>
    <p:bodyStyle>
      <a:lvl1pPr marL="0" indent="0" algn="l" rtl="0" eaLnBrk="1" fontAlgn="base" hangingPunct="1">
        <a:lnSpc>
          <a:spcPct val="114000"/>
        </a:lnSpc>
        <a:spcBef>
          <a:spcPts val="800"/>
        </a:spcBef>
        <a:spcAft>
          <a:spcPct val="0"/>
        </a:spcAft>
        <a:defRPr sz="1500">
          <a:solidFill>
            <a:schemeClr val="tx1"/>
          </a:solidFill>
          <a:latin typeface="+mn-lt"/>
          <a:ea typeface="Segoe UI" panose="020B0502040204020203" pitchFamily="34" charset="0"/>
          <a:cs typeface="Segoe UI" panose="020B0502040204020203" pitchFamily="34" charset="0"/>
        </a:defRPr>
      </a:lvl1pPr>
      <a:lvl2pPr marL="576000" indent="-288000" algn="l" rtl="0" eaLnBrk="1" fontAlgn="base" hangingPunct="1">
        <a:lnSpc>
          <a:spcPct val="114000"/>
        </a:lnSpc>
        <a:spcBef>
          <a:spcPts val="400"/>
        </a:spcBef>
        <a:spcAft>
          <a:spcPct val="0"/>
        </a:spcAft>
        <a:defRPr sz="1500">
          <a:solidFill>
            <a:schemeClr val="tx1"/>
          </a:solidFill>
          <a:latin typeface="+mn-lt"/>
          <a:ea typeface="Segoe UI" panose="020B0502040204020203" pitchFamily="34" charset="0"/>
          <a:cs typeface="Segoe UI" panose="020B0502040204020203" pitchFamily="34" charset="0"/>
        </a:defRPr>
      </a:lvl2pPr>
      <a:lvl3pPr marL="864000" indent="-288000" algn="l" rtl="0" eaLnBrk="1" fontAlgn="base" hangingPunct="1">
        <a:lnSpc>
          <a:spcPct val="114000"/>
        </a:lnSpc>
        <a:spcBef>
          <a:spcPts val="400"/>
        </a:spcBef>
        <a:spcAft>
          <a:spcPct val="0"/>
        </a:spcAft>
        <a:defRPr sz="1500">
          <a:solidFill>
            <a:schemeClr val="tx1"/>
          </a:solidFill>
          <a:latin typeface="+mn-lt"/>
          <a:ea typeface="Segoe UI" panose="020B0502040204020203" pitchFamily="34" charset="0"/>
          <a:cs typeface="Segoe UI" panose="020B0502040204020203" pitchFamily="34" charset="0"/>
        </a:defRPr>
      </a:lvl3pPr>
      <a:lvl4pPr marL="1152000" indent="-288000" algn="l" rtl="0" eaLnBrk="1" fontAlgn="base" hangingPunct="1">
        <a:lnSpc>
          <a:spcPct val="114000"/>
        </a:lnSpc>
        <a:spcBef>
          <a:spcPts val="400"/>
        </a:spcBef>
        <a:spcAft>
          <a:spcPct val="0"/>
        </a:spcAft>
        <a:defRPr sz="1500">
          <a:solidFill>
            <a:schemeClr val="tx1"/>
          </a:solidFill>
          <a:latin typeface="+mn-lt"/>
          <a:ea typeface="Segoe UI" panose="020B0502040204020203" pitchFamily="34" charset="0"/>
          <a:cs typeface="Segoe UI" panose="020B0502040204020203" pitchFamily="34" charset="0"/>
        </a:defRPr>
      </a:lvl4pPr>
      <a:lvl5pPr marL="1440000" indent="-288000" algn="l" rtl="0" eaLnBrk="1" fontAlgn="base" hangingPunct="1">
        <a:lnSpc>
          <a:spcPct val="114000"/>
        </a:lnSpc>
        <a:spcBef>
          <a:spcPts val="400"/>
        </a:spcBef>
        <a:spcAft>
          <a:spcPct val="0"/>
        </a:spcAft>
        <a:defRPr sz="1500">
          <a:solidFill>
            <a:schemeClr val="tx1"/>
          </a:solidFill>
          <a:latin typeface="+mn-lt"/>
          <a:ea typeface="Segoe UI" panose="020B0502040204020203" pitchFamily="34" charset="0"/>
          <a:cs typeface="Segoe UI" panose="020B0502040204020203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21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21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21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2100">
          <a:solidFill>
            <a:schemeClr val="tx1"/>
          </a:solidFill>
          <a:latin typeface="+mn-lt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13" Type="http://schemas.openxmlformats.org/officeDocument/2006/relationships/image" Target="../media/image21.pn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12" Type="http://schemas.openxmlformats.org/officeDocument/2006/relationships/image" Target="../media/image20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jpg"/><Relationship Id="rId9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720957" y="1929802"/>
            <a:ext cx="7700962" cy="92258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r-HR" sz="2800" dirty="0"/>
              <a:t>UVOĐENJE EURA U REPUBLICI HRVATSKOJ</a:t>
            </a:r>
            <a:br>
              <a:rPr lang="hr-HR" sz="2800" dirty="0"/>
            </a:br>
            <a:r>
              <a:rPr lang="hr-HR" sz="2800" dirty="0"/>
              <a:t>Proces zamjene kune eurom </a:t>
            </a:r>
            <a:endParaRPr lang="en-GB" sz="2800" dirty="0"/>
          </a:p>
        </p:txBody>
      </p:sp>
      <p:sp>
        <p:nvSpPr>
          <p:cNvPr id="6" name="Podnaslov 5"/>
          <p:cNvSpPr>
            <a:spLocks noGrp="1"/>
          </p:cNvSpPr>
          <p:nvPr>
            <p:ph type="subTitle" idx="1"/>
          </p:nvPr>
        </p:nvSpPr>
        <p:spPr>
          <a:xfrm>
            <a:off x="721519" y="3280931"/>
            <a:ext cx="7700962" cy="219291"/>
          </a:xfrm>
        </p:spPr>
        <p:txBody>
          <a:bodyPr/>
          <a:lstStyle/>
          <a:p>
            <a:r>
              <a:rPr lang="hr-HR" dirty="0"/>
              <a:t>Plenarna sjednica Vijeća Udruženja trgovine</a:t>
            </a: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1</a:t>
            </a:fld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quarter" idx="10"/>
          </p:nvPr>
        </p:nvSpPr>
        <p:spPr>
          <a:xfrm>
            <a:off x="721519" y="4104000"/>
            <a:ext cx="7700400" cy="321627"/>
          </a:xfrm>
        </p:spPr>
        <p:txBody>
          <a:bodyPr/>
          <a:lstStyle/>
          <a:p>
            <a:endParaRPr lang="hr-HR" b="1" dirty="0"/>
          </a:p>
          <a:p>
            <a:r>
              <a:rPr lang="hr-HR" sz="1200" dirty="0"/>
              <a:t>19. svibnja 2022.</a:t>
            </a:r>
          </a:p>
        </p:txBody>
      </p:sp>
    </p:spTree>
    <p:extLst>
      <p:ext uri="{BB962C8B-B14F-4D97-AF65-F5344CB8AC3E}">
        <p14:creationId xmlns:p14="http://schemas.microsoft.com/office/powerpoint/2010/main" val="199001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2" t="4102" r="36054"/>
          <a:stretch/>
        </p:blipFill>
        <p:spPr>
          <a:xfrm>
            <a:off x="6079557" y="1358024"/>
            <a:ext cx="2261569" cy="2412000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3038" y="501572"/>
            <a:ext cx="7700962" cy="321627"/>
          </a:xfrm>
        </p:spPr>
        <p:txBody>
          <a:bodyPr/>
          <a:lstStyle/>
          <a:p>
            <a:r>
              <a:rPr lang="hr-HR" dirty="0"/>
              <a:t>Sadržaj prezentacije</a:t>
            </a:r>
          </a:p>
        </p:txBody>
      </p:sp>
      <p:sp>
        <p:nvSpPr>
          <p:cNvPr id="3" name="Rezervirano mjesto broja slajd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2</a:t>
            </a:fld>
            <a:endParaRPr lang="hr-HR"/>
          </a:p>
        </p:txBody>
      </p:sp>
      <p:sp>
        <p:nvSpPr>
          <p:cNvPr id="5" name="Pravokutnik 4"/>
          <p:cNvSpPr/>
          <p:nvPr/>
        </p:nvSpPr>
        <p:spPr>
          <a:xfrm>
            <a:off x="782267" y="1344456"/>
            <a:ext cx="7560000" cy="24340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44000" bIns="72000" rtlCol="0" anchor="t"/>
          <a:lstStyle/>
          <a:p>
            <a:pPr>
              <a:spcBef>
                <a:spcPts val="600"/>
              </a:spcBef>
            </a:pPr>
            <a:endParaRPr lang="hr-HR" sz="1600" dirty="0">
              <a:solidFill>
                <a:schemeClr val="tx1"/>
              </a:solidFill>
            </a:endParaRPr>
          </a:p>
        </p:txBody>
      </p:sp>
      <p:sp>
        <p:nvSpPr>
          <p:cNvPr id="4" name="Rezervirano mjesto sadržaja 3"/>
          <p:cNvSpPr>
            <a:spLocks noGrp="1"/>
          </p:cNvSpPr>
          <p:nvPr>
            <p:ph idx="1"/>
          </p:nvPr>
        </p:nvSpPr>
        <p:spPr>
          <a:xfrm>
            <a:off x="931456" y="1542808"/>
            <a:ext cx="6588000" cy="1927138"/>
          </a:xfrm>
        </p:spPr>
        <p:txBody>
          <a:bodyPr>
            <a:noAutofit/>
          </a:bodyPr>
          <a:lstStyle/>
          <a:p>
            <a:pPr marL="342900" indent="-342900">
              <a:buClr>
                <a:schemeClr val="accent1"/>
              </a:buClr>
              <a:buFont typeface="+mj-lt"/>
              <a:buAutoNum type="arabicParenR"/>
            </a:pPr>
            <a:r>
              <a:rPr lang="hr-HR" sz="1800" dirty="0"/>
              <a:t>Gotov novac eura</a:t>
            </a:r>
          </a:p>
          <a:p>
            <a:pPr marL="342900" indent="-342900">
              <a:buClr>
                <a:schemeClr val="accent1"/>
              </a:buClr>
              <a:buFont typeface="+mj-lt"/>
              <a:buAutoNum type="arabicParenR"/>
            </a:pPr>
            <a:r>
              <a:rPr lang="hr-HR" sz="1800" dirty="0"/>
              <a:t>Načini predopskrbe eurom pojedinih sudionika</a:t>
            </a:r>
          </a:p>
          <a:p>
            <a:pPr marL="342900" indent="-342900">
              <a:buClr>
                <a:schemeClr val="accent1"/>
              </a:buClr>
              <a:buFont typeface="+mj-lt"/>
              <a:buAutoNum type="arabicParenR"/>
            </a:pPr>
            <a:r>
              <a:rPr lang="hr-HR" sz="1800" dirty="0"/>
              <a:t>Puštanje u optjecaj</a:t>
            </a:r>
          </a:p>
          <a:p>
            <a:pPr marL="342900" indent="-342900">
              <a:buClr>
                <a:schemeClr val="accent1"/>
              </a:buClr>
              <a:buFont typeface="+mj-lt"/>
              <a:buAutoNum type="arabicParenR"/>
            </a:pPr>
            <a:r>
              <a:rPr lang="hr-HR" sz="1800" dirty="0"/>
              <a:t>Dvojni optjecaj</a:t>
            </a:r>
          </a:p>
          <a:p>
            <a:pPr marL="342900" indent="-342900">
              <a:buClr>
                <a:schemeClr val="accent1"/>
              </a:buClr>
              <a:buFont typeface="+mj-lt"/>
              <a:buAutoNum type="arabicParenR"/>
            </a:pPr>
            <a:r>
              <a:rPr lang="hr-HR" sz="1800" dirty="0"/>
              <a:t>Edukacija o autentičnosti gotovog novca eura</a:t>
            </a:r>
          </a:p>
          <a:p>
            <a:pPr>
              <a:buClr>
                <a:schemeClr val="accent1"/>
              </a:buClr>
            </a:pPr>
            <a:endParaRPr lang="hr-HR" sz="1800" dirty="0"/>
          </a:p>
          <a:p>
            <a:pPr>
              <a:buClr>
                <a:schemeClr val="accent1"/>
              </a:buClr>
            </a:pPr>
            <a:endParaRPr lang="hr-HR" sz="1800" dirty="0"/>
          </a:p>
          <a:p>
            <a:pPr>
              <a:buClr>
                <a:schemeClr val="accent1"/>
              </a:buClr>
            </a:pPr>
            <a:endParaRPr lang="hr-HR" sz="18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66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6"/>
          <p:cNvSpPr/>
          <p:nvPr/>
        </p:nvSpPr>
        <p:spPr>
          <a:xfrm>
            <a:off x="5026809" y="2003747"/>
            <a:ext cx="288000" cy="2628000"/>
          </a:xfrm>
          <a:prstGeom prst="rect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36000" tIns="36000" rIns="36000" bIns="36000" rtlCol="0" anchor="ctr"/>
          <a:lstStyle/>
          <a:p>
            <a:pPr algn="ctr"/>
            <a:r>
              <a:rPr lang="hr-HR" sz="1400" b="1" dirty="0">
                <a:solidFill>
                  <a:schemeClr val="bg1"/>
                </a:solidFill>
              </a:rPr>
              <a:t>SERIJA „EUROPA”</a:t>
            </a:r>
          </a:p>
        </p:txBody>
      </p:sp>
      <p:sp>
        <p:nvSpPr>
          <p:cNvPr id="16" name="Rectangle 6"/>
          <p:cNvSpPr/>
          <p:nvPr/>
        </p:nvSpPr>
        <p:spPr>
          <a:xfrm>
            <a:off x="1926484" y="2008299"/>
            <a:ext cx="288000" cy="2628000"/>
          </a:xfrm>
          <a:prstGeom prst="rect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lIns="36000" tIns="36000" rIns="36000" bIns="36000" rtlCol="0" anchor="ctr"/>
          <a:lstStyle/>
          <a:p>
            <a:pPr algn="ctr"/>
            <a:r>
              <a:rPr lang="hr-HR" sz="1400" b="1" dirty="0">
                <a:solidFill>
                  <a:schemeClr val="bg1"/>
                </a:solidFill>
              </a:rPr>
              <a:t>SERIJA „A”</a:t>
            </a:r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3038" y="508922"/>
            <a:ext cx="7700962" cy="321627"/>
          </a:xfrm>
        </p:spPr>
        <p:txBody>
          <a:bodyPr/>
          <a:lstStyle/>
          <a:p>
            <a:r>
              <a:rPr lang="hr-HR" dirty="0"/>
              <a:t>Gotov novac eura					1/2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3</a:t>
            </a:fld>
            <a:endParaRPr lang="hr-HR"/>
          </a:p>
        </p:txBody>
      </p:sp>
      <p:sp>
        <p:nvSpPr>
          <p:cNvPr id="8" name="TekstniOkvir 13"/>
          <p:cNvSpPr txBox="1"/>
          <p:nvPr/>
        </p:nvSpPr>
        <p:spPr>
          <a:xfrm>
            <a:off x="836786" y="991860"/>
            <a:ext cx="1512000" cy="263971"/>
          </a:xfrm>
          <a:prstGeom prst="round2SameRect">
            <a:avLst/>
          </a:prstGeom>
          <a:solidFill>
            <a:srgbClr val="C00000"/>
          </a:solidFill>
          <a:ln w="3175">
            <a:noFill/>
          </a:ln>
        </p:spPr>
        <p:txBody>
          <a:bodyPr wrap="square" tIns="0" bIns="36000" rtlCol="0">
            <a:spAutoFit/>
          </a:bodyPr>
          <a:lstStyle/>
          <a:p>
            <a:r>
              <a:rPr lang="hr-HR" sz="1400" b="1" dirty="0">
                <a:solidFill>
                  <a:schemeClr val="bg1"/>
                </a:solidFill>
              </a:rPr>
              <a:t>Euronovčanice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9" name="Pravokutnik 8"/>
          <p:cNvSpPr/>
          <p:nvPr/>
        </p:nvSpPr>
        <p:spPr>
          <a:xfrm>
            <a:off x="721192" y="1253012"/>
            <a:ext cx="7560000" cy="3528000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44000" bIns="72000" rtlCol="0" anchor="t"/>
          <a:lstStyle/>
          <a:p>
            <a:pPr marL="285750" indent="-285750" fontAlgn="base">
              <a:lnSpc>
                <a:spcPct val="114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Iste u svim članicama </a:t>
            </a:r>
            <a:r>
              <a:rPr lang="hr-HR" sz="1600" dirty="0" err="1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europodručja</a:t>
            </a:r>
            <a:endParaRPr lang="hr-HR" sz="1600" dirty="0">
              <a:solidFill>
                <a:schemeClr val="tx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861750" lvl="1" indent="-285750" fontAlgn="base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Ä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u optjecaju postoje dvije serije euronovčanica</a:t>
            </a:r>
          </a:p>
          <a:p>
            <a:pPr>
              <a:spcBef>
                <a:spcPts val="600"/>
              </a:spcBef>
            </a:pPr>
            <a:endParaRPr lang="hr-HR" sz="1600" dirty="0">
              <a:solidFill>
                <a:schemeClr val="tx1"/>
              </a:solidFill>
            </a:endParaRPr>
          </a:p>
        </p:txBody>
      </p:sp>
      <p:pic>
        <p:nvPicPr>
          <p:cNvPr id="11" name="Slika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329" y="2093472"/>
            <a:ext cx="2160000" cy="11858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329" y="3375572"/>
            <a:ext cx="2160000" cy="11816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Slika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"/>
          <a:stretch/>
        </p:blipFill>
        <p:spPr bwMode="auto">
          <a:xfrm>
            <a:off x="5438819" y="3375572"/>
            <a:ext cx="2160000" cy="1174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Slika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5"/>
          <a:stretch/>
        </p:blipFill>
        <p:spPr bwMode="auto">
          <a:xfrm>
            <a:off x="5438818" y="2093472"/>
            <a:ext cx="2160000" cy="118131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Pravokutnik 16"/>
          <p:cNvSpPr/>
          <p:nvPr/>
        </p:nvSpPr>
        <p:spPr>
          <a:xfrm>
            <a:off x="5318581" y="2003747"/>
            <a:ext cx="2412000" cy="2628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44000" bIns="72000" rtlCol="0" anchor="ctr"/>
          <a:lstStyle/>
          <a:p>
            <a:pPr>
              <a:spcBef>
                <a:spcPts val="600"/>
              </a:spcBef>
            </a:pPr>
            <a:endParaRPr lang="hr-HR" sz="1400" dirty="0">
              <a:solidFill>
                <a:srgbClr val="424242"/>
              </a:solidFill>
            </a:endParaRPr>
          </a:p>
        </p:txBody>
      </p:sp>
      <p:sp>
        <p:nvSpPr>
          <p:cNvPr id="15" name="Pravokutnik 14"/>
          <p:cNvSpPr/>
          <p:nvPr/>
        </p:nvSpPr>
        <p:spPr>
          <a:xfrm>
            <a:off x="2218256" y="2008299"/>
            <a:ext cx="2412000" cy="2628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44000" bIns="72000" rtlCol="0" anchor="ctr"/>
          <a:lstStyle/>
          <a:p>
            <a:pPr>
              <a:spcBef>
                <a:spcPts val="600"/>
              </a:spcBef>
            </a:pPr>
            <a:endParaRPr lang="hr-HR" sz="1400" dirty="0">
              <a:solidFill>
                <a:srgbClr val="4242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40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3038" y="508922"/>
            <a:ext cx="7700962" cy="321627"/>
          </a:xfrm>
        </p:spPr>
        <p:txBody>
          <a:bodyPr/>
          <a:lstStyle/>
          <a:p>
            <a:r>
              <a:rPr lang="hr-HR" dirty="0"/>
              <a:t>Gotov novac eura					2/2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4</a:t>
            </a:fld>
            <a:endParaRPr lang="hr-HR"/>
          </a:p>
        </p:txBody>
      </p:sp>
      <p:sp>
        <p:nvSpPr>
          <p:cNvPr id="8" name="TekstniOkvir 13"/>
          <p:cNvSpPr txBox="1"/>
          <p:nvPr/>
        </p:nvSpPr>
        <p:spPr>
          <a:xfrm>
            <a:off x="857258" y="1026413"/>
            <a:ext cx="1404000" cy="263971"/>
          </a:xfrm>
          <a:prstGeom prst="round2SameRect">
            <a:avLst/>
          </a:prstGeom>
          <a:solidFill>
            <a:srgbClr val="C00000"/>
          </a:solidFill>
          <a:ln w="3175">
            <a:noFill/>
          </a:ln>
        </p:spPr>
        <p:txBody>
          <a:bodyPr wrap="square" tIns="0" bIns="36000" rtlCol="0">
            <a:spAutoFit/>
          </a:bodyPr>
          <a:lstStyle/>
          <a:p>
            <a:r>
              <a:rPr lang="hr-HR" sz="1400" b="1" dirty="0">
                <a:solidFill>
                  <a:schemeClr val="bg1"/>
                </a:solidFill>
              </a:rPr>
              <a:t>Eurokovanice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9" name="Pravokutnik 8"/>
          <p:cNvSpPr/>
          <p:nvPr/>
        </p:nvSpPr>
        <p:spPr>
          <a:xfrm>
            <a:off x="741664" y="1280308"/>
            <a:ext cx="7560000" cy="3456000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44000" bIns="72000" rtlCol="0" anchor="t"/>
          <a:lstStyle/>
          <a:p>
            <a:pPr marL="285750" indent="-285750" fontAlgn="base">
              <a:lnSpc>
                <a:spcPct val="114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Svaka članica </a:t>
            </a:r>
            <a:r>
              <a:rPr lang="hr-HR" sz="1600" dirty="0" err="1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europodručja</a:t>
            </a: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može imati svoju tzv. nacionalnu stranu 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901530" y="1733893"/>
            <a:ext cx="7236000" cy="2880000"/>
          </a:xfrm>
          <a:prstGeom prst="rect">
            <a:avLst/>
          </a:prstGeom>
          <a:solidFill>
            <a:srgbClr val="C00000"/>
          </a:solidFill>
          <a:ln w="25400" algn="ctr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72000" tIns="72000" rIns="36000" bIns="36000"/>
          <a:lstStyle/>
          <a:p>
            <a:pPr marL="179388" lvl="1" indent="-177800" defTabSz="914400">
              <a:spcBef>
                <a:spcPts val="0"/>
              </a:spcBef>
              <a:buFont typeface="Wingdings" pitchFamily="2" charset="2"/>
              <a:buChar char="§"/>
            </a:pPr>
            <a:endParaRPr lang="hr-HR" sz="1400" dirty="0">
              <a:latin typeface="+mj-lt"/>
              <a:cs typeface="Arial" pitchFamily="34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084505" y="1863895"/>
            <a:ext cx="1224000" cy="2628000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lIns="72000" tIns="72000" rIns="36000" bIns="36000"/>
          <a:lstStyle/>
          <a:p>
            <a:pPr marL="179388" lvl="1" indent="-177800" defTabSz="914400">
              <a:spcBef>
                <a:spcPts val="0"/>
              </a:spcBef>
              <a:buFont typeface="Wingdings" pitchFamily="2" charset="2"/>
              <a:buChar char="§"/>
            </a:pPr>
            <a:endParaRPr lang="hr-HR" sz="1400" dirty="0">
              <a:latin typeface="+mj-lt"/>
              <a:cs typeface="Arial" pitchFamily="34" charset="0"/>
            </a:endParaRP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3813159" y="1863895"/>
            <a:ext cx="2268000" cy="2628000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lIns="72000" tIns="72000" rIns="36000" bIns="36000"/>
          <a:lstStyle/>
          <a:p>
            <a:pPr marL="179388" lvl="1" indent="-177800" defTabSz="914400">
              <a:spcBef>
                <a:spcPts val="0"/>
              </a:spcBef>
              <a:buFont typeface="Wingdings" pitchFamily="2" charset="2"/>
              <a:buChar char="§"/>
            </a:pPr>
            <a:endParaRPr lang="hr-HR" sz="1400" dirty="0">
              <a:latin typeface="+mj-lt"/>
              <a:cs typeface="Arial" pitchFamily="34" charset="0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6220792" y="1863895"/>
            <a:ext cx="1764000" cy="2628000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lIns="72000" tIns="72000" rIns="36000" bIns="36000"/>
          <a:lstStyle/>
          <a:p>
            <a:pPr marL="179388" lvl="1" indent="-177800" defTabSz="914400">
              <a:spcBef>
                <a:spcPts val="0"/>
              </a:spcBef>
              <a:buFont typeface="Wingdings" pitchFamily="2" charset="2"/>
              <a:buChar char="§"/>
            </a:pPr>
            <a:endParaRPr lang="hr-HR" sz="1400" dirty="0">
              <a:latin typeface="+mj-lt"/>
              <a:cs typeface="Arial" pitchFamily="34" charset="0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1078705" y="1858476"/>
            <a:ext cx="1224000" cy="396000"/>
          </a:xfrm>
          <a:prstGeom prst="rect">
            <a:avLst/>
          </a:prstGeom>
          <a:solidFill>
            <a:schemeClr val="bg2">
              <a:lumMod val="50000"/>
            </a:schemeClr>
          </a:solidFill>
          <a:ln w="38100" algn="ctr">
            <a:noFill/>
            <a:miter lim="800000"/>
            <a:headEnd/>
            <a:tailEnd/>
          </a:ln>
        </p:spPr>
        <p:txBody>
          <a:bodyPr wrap="square" lIns="144000" tIns="72000" rIns="144000" bIns="7200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25000"/>
              </a:spcBef>
              <a:buClrTx/>
              <a:buSzTx/>
              <a:buFontTx/>
              <a:buNone/>
            </a:pPr>
            <a:r>
              <a:rPr lang="hr-HR" sz="1400" dirty="0">
                <a:solidFill>
                  <a:schemeClr val="bg1"/>
                </a:solidFill>
                <a:latin typeface="+mj-lt"/>
                <a:cs typeface="Arial" pitchFamily="34" charset="0"/>
              </a:rPr>
              <a:t>Geografska karta RH</a:t>
            </a: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3800283" y="1858476"/>
            <a:ext cx="2268000" cy="396000"/>
          </a:xfrm>
          <a:prstGeom prst="rect">
            <a:avLst/>
          </a:prstGeom>
          <a:solidFill>
            <a:schemeClr val="bg2">
              <a:lumMod val="50000"/>
            </a:schemeClr>
          </a:solidFill>
          <a:ln w="38100" algn="ctr">
            <a:noFill/>
            <a:miter lim="800000"/>
            <a:headEnd/>
            <a:tailEnd/>
          </a:ln>
        </p:spPr>
        <p:txBody>
          <a:bodyPr wrap="square" lIns="72000" tIns="72000" rIns="144000" bIns="7200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25000"/>
              </a:spcBef>
              <a:buClrTx/>
              <a:buSzTx/>
              <a:buFontTx/>
              <a:buNone/>
            </a:pPr>
            <a:r>
              <a:rPr lang="hr-HR" sz="1400" dirty="0">
                <a:solidFill>
                  <a:schemeClr val="bg1"/>
                </a:solidFill>
                <a:latin typeface="+mj-lt"/>
                <a:cs typeface="Arial" pitchFamily="34" charset="0"/>
              </a:rPr>
              <a:t>Nikola Tesla</a:t>
            </a: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6225952" y="1858476"/>
            <a:ext cx="1764000" cy="396000"/>
          </a:xfrm>
          <a:prstGeom prst="rect">
            <a:avLst/>
          </a:prstGeom>
          <a:solidFill>
            <a:schemeClr val="bg2">
              <a:lumMod val="50000"/>
            </a:schemeClr>
          </a:solidFill>
          <a:ln w="38100" algn="ctr">
            <a:noFill/>
            <a:miter lim="800000"/>
            <a:headEnd/>
            <a:tailEnd/>
          </a:ln>
        </p:spPr>
        <p:txBody>
          <a:bodyPr wrap="square" lIns="72000" tIns="72000" rIns="144000" bIns="7200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25000"/>
              </a:spcBef>
              <a:buClrTx/>
              <a:buSzTx/>
              <a:buFontTx/>
              <a:buNone/>
            </a:pPr>
            <a:r>
              <a:rPr lang="pl-PL" sz="1400" dirty="0">
                <a:solidFill>
                  <a:schemeClr val="bg1"/>
                </a:solidFill>
                <a:latin typeface="+mj-lt"/>
                <a:cs typeface="Arial" pitchFamily="34" charset="0"/>
              </a:rPr>
              <a:t>Glagoljica</a:t>
            </a:r>
            <a:endParaRPr lang="hr-HR" sz="1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18" name="Slika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722" y="2595336"/>
            <a:ext cx="432000" cy="44022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Slika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794" y="2563450"/>
            <a:ext cx="504000" cy="504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" name="Slika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351" y="2527450"/>
            <a:ext cx="576000" cy="576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Slika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825" y="2509450"/>
            <a:ext cx="612000" cy="612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Slika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109" y="2491450"/>
            <a:ext cx="648000" cy="648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Slika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368" y="2455450"/>
            <a:ext cx="720000" cy="72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" name="Slika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011" y="2275450"/>
            <a:ext cx="1080000" cy="1080000"/>
          </a:xfrm>
          <a:prstGeom prst="rect">
            <a:avLst/>
          </a:prstGeom>
        </p:spPr>
      </p:pic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2476651" y="1868373"/>
            <a:ext cx="1188000" cy="2628000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 lIns="72000" tIns="72000" rIns="36000" bIns="36000"/>
          <a:lstStyle/>
          <a:p>
            <a:pPr marL="179388" lvl="1" indent="-177800" defTabSz="914400">
              <a:spcBef>
                <a:spcPts val="0"/>
              </a:spcBef>
              <a:buFont typeface="Wingdings" pitchFamily="2" charset="2"/>
              <a:buChar char="§"/>
            </a:pPr>
            <a:endParaRPr lang="hr-HR" sz="1400" dirty="0">
              <a:latin typeface="+mj-lt"/>
              <a:cs typeface="Arial" pitchFamily="34" charset="0"/>
            </a:endParaRPr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2470851" y="1862954"/>
            <a:ext cx="1188000" cy="396000"/>
          </a:xfrm>
          <a:prstGeom prst="rect">
            <a:avLst/>
          </a:prstGeom>
          <a:solidFill>
            <a:schemeClr val="bg2">
              <a:lumMod val="50000"/>
            </a:schemeClr>
          </a:solidFill>
          <a:ln w="38100" algn="ctr">
            <a:noFill/>
            <a:miter lim="800000"/>
            <a:headEnd/>
            <a:tailEnd/>
          </a:ln>
        </p:spPr>
        <p:txBody>
          <a:bodyPr wrap="square" lIns="144000" tIns="72000" rIns="144000" bIns="7200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25000"/>
              </a:spcBef>
              <a:buClrTx/>
              <a:buSzTx/>
              <a:buFontTx/>
              <a:buNone/>
            </a:pPr>
            <a:r>
              <a:rPr lang="hr-HR" sz="1400" dirty="0">
                <a:solidFill>
                  <a:schemeClr val="bg1"/>
                </a:solidFill>
                <a:latin typeface="+mj-lt"/>
                <a:cs typeface="Arial" pitchFamily="34" charset="0"/>
              </a:rPr>
              <a:t>Kuna</a:t>
            </a:r>
          </a:p>
        </p:txBody>
      </p:sp>
      <p:pic>
        <p:nvPicPr>
          <p:cNvPr id="28" name="Slika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385" y="2324050"/>
            <a:ext cx="1008000" cy="982800"/>
          </a:xfrm>
          <a:prstGeom prst="rect">
            <a:avLst/>
          </a:prstGeom>
        </p:spPr>
      </p:pic>
      <p:cxnSp>
        <p:nvCxnSpPr>
          <p:cNvPr id="33" name="Ravni poveznik 32"/>
          <p:cNvCxnSpPr/>
          <p:nvPr/>
        </p:nvCxnSpPr>
        <p:spPr>
          <a:xfrm>
            <a:off x="1088904" y="3336512"/>
            <a:ext cx="6875450" cy="0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Slika 3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160" y="3395423"/>
            <a:ext cx="1044000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Slika 3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549" y="3395423"/>
            <a:ext cx="104648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Slika 3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670" y="3395423"/>
            <a:ext cx="1046462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Slika 4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841" y="3395423"/>
            <a:ext cx="1044000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432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5</a:t>
            </a:fld>
            <a:endParaRPr lang="hr-HR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2"/>
          <a:srcRect r="4628" b="44136"/>
          <a:stretch/>
        </p:blipFill>
        <p:spPr>
          <a:xfrm>
            <a:off x="190562" y="927846"/>
            <a:ext cx="4320000" cy="38498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2"/>
          <a:srcRect r="4628" b="92502"/>
          <a:stretch/>
        </p:blipFill>
        <p:spPr>
          <a:xfrm>
            <a:off x="4639297" y="932319"/>
            <a:ext cx="4320000" cy="4997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2"/>
          <a:srcRect t="56103" r="4628" b="3651"/>
          <a:stretch/>
        </p:blipFill>
        <p:spPr>
          <a:xfrm>
            <a:off x="4641538" y="1438826"/>
            <a:ext cx="4320000" cy="26826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Naslov 1"/>
          <p:cNvSpPr txBox="1">
            <a:spLocks/>
          </p:cNvSpPr>
          <p:nvPr/>
        </p:nvSpPr>
        <p:spPr bwMode="auto">
          <a:xfrm>
            <a:off x="486693" y="320059"/>
            <a:ext cx="7700962" cy="321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200" b="0">
                <a:solidFill>
                  <a:schemeClr val="accent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0311A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0311A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0311A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0311A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0311A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0311A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0311A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C0311A"/>
                </a:solidFill>
                <a:latin typeface="Arial" charset="0"/>
              </a:defRPr>
            </a:lvl9pPr>
          </a:lstStyle>
          <a:p>
            <a:pPr defTabSz="914400"/>
            <a:r>
              <a:rPr lang="hr-HR" dirty="0"/>
              <a:t>Načini predopskrbe pojedinih sudionika</a:t>
            </a:r>
            <a:endParaRPr lang="hr-HR" kern="0" dirty="0"/>
          </a:p>
        </p:txBody>
      </p:sp>
      <p:sp>
        <p:nvSpPr>
          <p:cNvPr id="2" name="TekstniOkvir 1"/>
          <p:cNvSpPr txBox="1"/>
          <p:nvPr/>
        </p:nvSpPr>
        <p:spPr>
          <a:xfrm>
            <a:off x="4646917" y="4314633"/>
            <a:ext cx="43200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158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r>
              <a:rPr lang="hr-HR" sz="1200" b="1" dirty="0">
                <a:solidFill>
                  <a:srgbClr val="C00000"/>
                </a:solidFill>
              </a:rPr>
              <a:t>Mikro poslovni subjekt</a:t>
            </a:r>
            <a:r>
              <a:rPr lang="hr-HR" sz="1200" b="1" dirty="0"/>
              <a:t>:</a:t>
            </a:r>
            <a:r>
              <a:rPr lang="hr-HR" sz="1200" dirty="0"/>
              <a:t>  zapošljava &lt; 10 osoba i godišnji prihod i/ili ukupna godišnja bilanca &lt; = 2 milijuna €</a:t>
            </a:r>
          </a:p>
        </p:txBody>
      </p:sp>
      <p:sp>
        <p:nvSpPr>
          <p:cNvPr id="3" name="TekstniOkvir 2"/>
          <p:cNvSpPr txBox="1"/>
          <p:nvPr/>
        </p:nvSpPr>
        <p:spPr>
          <a:xfrm>
            <a:off x="196933" y="2693333"/>
            <a:ext cx="841292" cy="461665"/>
          </a:xfrm>
          <a:prstGeom prst="rect">
            <a:avLst/>
          </a:prstGeom>
          <a:solidFill>
            <a:srgbClr val="C00000"/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lang="hr-HR" sz="800" b="1" dirty="0">
                <a:solidFill>
                  <a:schemeClr val="bg1"/>
                </a:solidFill>
              </a:rPr>
              <a:t>FINA I HRVATSKA POŠTA</a:t>
            </a:r>
          </a:p>
        </p:txBody>
      </p:sp>
      <p:sp>
        <p:nvSpPr>
          <p:cNvPr id="10" name="TekstniOkvir 9"/>
          <p:cNvSpPr txBox="1"/>
          <p:nvPr/>
        </p:nvSpPr>
        <p:spPr>
          <a:xfrm>
            <a:off x="4646329" y="1810341"/>
            <a:ext cx="841292" cy="707886"/>
          </a:xfrm>
          <a:prstGeom prst="rect">
            <a:avLst/>
          </a:prstGeom>
          <a:solidFill>
            <a:srgbClr val="C00000"/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lang="hr-HR" sz="800" b="1" dirty="0">
                <a:solidFill>
                  <a:schemeClr val="bg1"/>
                </a:solidFill>
              </a:rPr>
              <a:t>MIKRO POSLOVNI SUBJEKTI/</a:t>
            </a:r>
          </a:p>
          <a:p>
            <a:pPr algn="ctr"/>
            <a:r>
              <a:rPr lang="hr-HR" sz="800" b="1" dirty="0">
                <a:solidFill>
                  <a:schemeClr val="bg1"/>
                </a:solidFill>
              </a:rPr>
              <a:t>POSLOVNI SUBJEKTI</a:t>
            </a:r>
          </a:p>
        </p:txBody>
      </p:sp>
      <p:sp>
        <p:nvSpPr>
          <p:cNvPr id="11" name="TekstniOkvir 10"/>
          <p:cNvSpPr txBox="1"/>
          <p:nvPr/>
        </p:nvSpPr>
        <p:spPr>
          <a:xfrm>
            <a:off x="192857" y="3667781"/>
            <a:ext cx="841292" cy="954107"/>
          </a:xfrm>
          <a:prstGeom prst="rect">
            <a:avLst/>
          </a:prstGeom>
          <a:solidFill>
            <a:srgbClr val="C00000"/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lang="hr-HR" sz="800" b="1" dirty="0">
                <a:solidFill>
                  <a:schemeClr val="bg1"/>
                </a:solidFill>
              </a:rPr>
              <a:t>POSLOVNI SUBJEKTI, TIJELA JAVNE VLASTI, </a:t>
            </a:r>
            <a:r>
              <a:rPr lang="hr-HR" sz="800" b="1" dirty="0" err="1">
                <a:solidFill>
                  <a:schemeClr val="bg1"/>
                </a:solidFill>
              </a:rPr>
              <a:t>SŠ</a:t>
            </a:r>
            <a:r>
              <a:rPr lang="hr-HR" sz="800" b="1" dirty="0">
                <a:solidFill>
                  <a:schemeClr val="bg1"/>
                </a:solidFill>
              </a:rPr>
              <a:t>, KU, </a:t>
            </a:r>
            <a:r>
              <a:rPr lang="hr-HR" sz="800" b="1" dirty="0" err="1">
                <a:solidFill>
                  <a:schemeClr val="bg1"/>
                </a:solidFill>
              </a:rPr>
              <a:t>IPP</a:t>
            </a:r>
            <a:r>
              <a:rPr lang="hr-HR" sz="800" b="1" dirty="0">
                <a:solidFill>
                  <a:schemeClr val="bg1"/>
                </a:solidFill>
              </a:rPr>
              <a:t>, </a:t>
            </a:r>
            <a:r>
              <a:rPr lang="hr-HR" sz="800" b="1" dirty="0" err="1">
                <a:solidFill>
                  <a:schemeClr val="bg1"/>
                </a:solidFill>
              </a:rPr>
              <a:t>IEN</a:t>
            </a:r>
            <a:r>
              <a:rPr lang="hr-HR" sz="800" b="1" dirty="0">
                <a:solidFill>
                  <a:schemeClr val="bg1"/>
                </a:solidFill>
              </a:rPr>
              <a:t>, DRUGI VJEROVNICI</a:t>
            </a:r>
          </a:p>
        </p:txBody>
      </p:sp>
      <p:sp>
        <p:nvSpPr>
          <p:cNvPr id="12" name="TekstniOkvir 11"/>
          <p:cNvSpPr txBox="1"/>
          <p:nvPr/>
        </p:nvSpPr>
        <p:spPr>
          <a:xfrm>
            <a:off x="3699181" y="998307"/>
            <a:ext cx="792000" cy="360000"/>
          </a:xfrm>
          <a:prstGeom prst="rect">
            <a:avLst/>
          </a:prstGeom>
          <a:solidFill>
            <a:srgbClr val="C00000"/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hr-HR" sz="700" b="1" dirty="0">
                <a:solidFill>
                  <a:schemeClr val="bg1"/>
                </a:solidFill>
              </a:rPr>
              <a:t>POČETNI PAKETI EUROKOVANICA</a:t>
            </a:r>
          </a:p>
        </p:txBody>
      </p:sp>
      <p:sp>
        <p:nvSpPr>
          <p:cNvPr id="13" name="TekstniOkvir 12"/>
          <p:cNvSpPr txBox="1"/>
          <p:nvPr/>
        </p:nvSpPr>
        <p:spPr>
          <a:xfrm>
            <a:off x="8149738" y="1024502"/>
            <a:ext cx="792000" cy="360000"/>
          </a:xfrm>
          <a:prstGeom prst="rect">
            <a:avLst/>
          </a:prstGeom>
          <a:solidFill>
            <a:srgbClr val="C00000"/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hr-HR" sz="700" b="1" dirty="0">
                <a:solidFill>
                  <a:schemeClr val="bg1"/>
                </a:solidFill>
              </a:rPr>
              <a:t>POČETNI PAKETI EUROKOVANICA</a:t>
            </a:r>
          </a:p>
        </p:txBody>
      </p:sp>
    </p:spTree>
    <p:extLst>
      <p:ext uri="{BB962C8B-B14F-4D97-AF65-F5344CB8AC3E}">
        <p14:creationId xmlns:p14="http://schemas.microsoft.com/office/powerpoint/2010/main" val="81170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niOkvir 13"/>
          <p:cNvSpPr txBox="1"/>
          <p:nvPr/>
        </p:nvSpPr>
        <p:spPr>
          <a:xfrm>
            <a:off x="789022" y="1053709"/>
            <a:ext cx="1080000" cy="263971"/>
          </a:xfrm>
          <a:prstGeom prst="round2SameRect">
            <a:avLst/>
          </a:prstGeom>
          <a:solidFill>
            <a:srgbClr val="C00000"/>
          </a:solidFill>
          <a:ln w="3175">
            <a:noFill/>
          </a:ln>
        </p:spPr>
        <p:txBody>
          <a:bodyPr wrap="square" tIns="0" bIns="36000" rtlCol="0">
            <a:spAutoFit/>
          </a:bodyPr>
          <a:lstStyle/>
          <a:p>
            <a:r>
              <a:rPr lang="hr-HR" sz="1400" b="1" dirty="0">
                <a:solidFill>
                  <a:schemeClr val="bg1"/>
                </a:solidFill>
              </a:rPr>
              <a:t>Preduvjeti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91592" y="360000"/>
            <a:ext cx="8239009" cy="423360"/>
          </a:xfrm>
        </p:spPr>
        <p:txBody>
          <a:bodyPr/>
          <a:lstStyle/>
          <a:p>
            <a:r>
              <a:rPr lang="hr-HR" dirty="0"/>
              <a:t>Posredna </a:t>
            </a:r>
            <a:r>
              <a:rPr lang="hr-HR" dirty="0" err="1"/>
              <a:t>predopskrba</a:t>
            </a:r>
            <a:r>
              <a:rPr lang="hr-HR" dirty="0"/>
              <a:t> i pojednostavljena posredna </a:t>
            </a:r>
            <a:r>
              <a:rPr lang="hr-HR" dirty="0" err="1"/>
              <a:t>predopskrba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6</a:t>
            </a:fld>
            <a:endParaRPr lang="hr-HR"/>
          </a:p>
        </p:txBody>
      </p:sp>
      <p:sp>
        <p:nvSpPr>
          <p:cNvPr id="6" name="Pravokutnik 5"/>
          <p:cNvSpPr/>
          <p:nvPr/>
        </p:nvSpPr>
        <p:spPr>
          <a:xfrm>
            <a:off x="678030" y="1304944"/>
            <a:ext cx="7560000" cy="320439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44000" bIns="72000" rtlCol="0" anchor="ctr"/>
          <a:lstStyle/>
          <a:p>
            <a:pPr marL="285750" indent="-285750" fontAlgn="base">
              <a:lnSpc>
                <a:spcPct val="114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Banka obavlja posrednu predopskrbu poslovnog subjekta gotovim novcem eura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najranije četiri mjeseca prije </a:t>
            </a: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dana uvođenja eura </a:t>
            </a:r>
          </a:p>
          <a:p>
            <a:pPr marL="861750" lvl="1" indent="-285750" fontAlgn="base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Ä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poslovni subjekt prethodno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sklapa ugovor</a:t>
            </a: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o posrednoj predopskrbi sa svojom bankom</a:t>
            </a:r>
          </a:p>
          <a:p>
            <a:pPr indent="-285750" algn="just">
              <a:buFont typeface="Arial" panose="020B0604020202020204" pitchFamily="34" charset="0"/>
              <a:buChar char="•"/>
            </a:pPr>
            <a:endParaRPr lang="hr-HR" sz="1600" dirty="0">
              <a:solidFill>
                <a:schemeClr val="tx1"/>
              </a:solidFill>
            </a:endParaRPr>
          </a:p>
          <a:p>
            <a:pPr marL="285750" indent="-285750" fontAlgn="base">
              <a:lnSpc>
                <a:spcPct val="114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Banka obavlja pojednostavljenu posrednu predopskrbu mikro poslovnih subjekata gotovim novcem eura u iznosu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ne većem od 10.000,00 eura</a:t>
            </a: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najranije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pet dana prije </a:t>
            </a: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dana uvođenja eura</a:t>
            </a:r>
          </a:p>
          <a:p>
            <a:pPr marL="861750" lvl="1" indent="-285750" fontAlgn="base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Ä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mikro poslovni subjekt prethodno mora potpisati izjavu o pojednostavljenoj posrednoj predopskrbi</a:t>
            </a:r>
          </a:p>
        </p:txBody>
      </p:sp>
    </p:spTree>
    <p:extLst>
      <p:ext uri="{BB962C8B-B14F-4D97-AF65-F5344CB8AC3E}">
        <p14:creationId xmlns:p14="http://schemas.microsoft.com/office/powerpoint/2010/main" val="105385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niOkvir 13"/>
          <p:cNvSpPr txBox="1"/>
          <p:nvPr/>
        </p:nvSpPr>
        <p:spPr>
          <a:xfrm>
            <a:off x="789017" y="2412156"/>
            <a:ext cx="1548000" cy="263971"/>
          </a:xfrm>
          <a:prstGeom prst="round2SameRect">
            <a:avLst/>
          </a:prstGeom>
          <a:solidFill>
            <a:srgbClr val="C00000"/>
          </a:solidFill>
          <a:ln w="3175">
            <a:noFill/>
          </a:ln>
        </p:spPr>
        <p:txBody>
          <a:bodyPr wrap="square" tIns="0" bIns="36000" rtlCol="0">
            <a:spAutoFit/>
          </a:bodyPr>
          <a:lstStyle/>
          <a:p>
            <a:r>
              <a:rPr lang="hr-HR" sz="1400" b="1" dirty="0">
                <a:solidFill>
                  <a:schemeClr val="bg1"/>
                </a:solidFill>
              </a:rPr>
              <a:t>Kontrola HNB-a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7" name="TekstniOkvir 13"/>
          <p:cNvSpPr txBox="1"/>
          <p:nvPr/>
        </p:nvSpPr>
        <p:spPr>
          <a:xfrm>
            <a:off x="789017" y="1040553"/>
            <a:ext cx="4464000" cy="263971"/>
          </a:xfrm>
          <a:prstGeom prst="round2SameRect">
            <a:avLst/>
          </a:prstGeom>
          <a:solidFill>
            <a:srgbClr val="C00000"/>
          </a:solidFill>
          <a:ln w="3175">
            <a:noFill/>
          </a:ln>
        </p:spPr>
        <p:txBody>
          <a:bodyPr wrap="square" tIns="0" bIns="36000" rtlCol="0">
            <a:spAutoFit/>
          </a:bodyPr>
          <a:lstStyle/>
          <a:p>
            <a:r>
              <a:rPr lang="hr-HR" sz="1400" b="1" dirty="0">
                <a:solidFill>
                  <a:schemeClr val="bg1"/>
                </a:solidFill>
              </a:rPr>
              <a:t>Početni paketi eurokovanica za poslovne subjekte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19138" y="504110"/>
            <a:ext cx="7700962" cy="321627"/>
          </a:xfrm>
        </p:spPr>
        <p:txBody>
          <a:bodyPr/>
          <a:lstStyle/>
          <a:p>
            <a:r>
              <a:rPr lang="hr-HR" dirty="0"/>
              <a:t>Opskrba početnim paketima eurokovanica i kontrola HNB-a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7</a:t>
            </a:fld>
            <a:endParaRPr lang="hr-HR"/>
          </a:p>
        </p:txBody>
      </p:sp>
      <p:sp>
        <p:nvSpPr>
          <p:cNvPr id="5" name="Pravokutnik 4"/>
          <p:cNvSpPr/>
          <p:nvPr/>
        </p:nvSpPr>
        <p:spPr>
          <a:xfrm>
            <a:off x="674533" y="1304524"/>
            <a:ext cx="7560000" cy="972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44000" bIns="72000" rtlCol="0" anchor="ctr"/>
          <a:lstStyle/>
          <a:p>
            <a:pPr marL="285750" indent="-285750" fontAlgn="base">
              <a:lnSpc>
                <a:spcPct val="114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Banka obavlja posrednu predopskrbu početnim paketima kovanica eura za poslovne subjekte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najranije mjesec dana prije </a:t>
            </a: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datuma uvođenja eura</a:t>
            </a:r>
          </a:p>
          <a:p>
            <a:pPr marL="861750" lvl="1" indent="-285750" fontAlgn="base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Ä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početni paketi za poslovne subjekte – vrijednost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145,50</a:t>
            </a: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eura</a:t>
            </a:r>
          </a:p>
        </p:txBody>
      </p:sp>
      <p:sp>
        <p:nvSpPr>
          <p:cNvPr id="6" name="Pravokutnik 5"/>
          <p:cNvSpPr/>
          <p:nvPr/>
        </p:nvSpPr>
        <p:spPr>
          <a:xfrm>
            <a:off x="674533" y="2676127"/>
            <a:ext cx="7560000" cy="2124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44000" bIns="72000" rtlCol="0" anchor="ctr"/>
          <a:lstStyle/>
          <a:p>
            <a:pPr marL="285750" indent="-285750" fontAlgn="base">
              <a:lnSpc>
                <a:spcPct val="114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pl-PL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Hrvatska narodna banka kod poslovnih subjekata provodi kontrolu:</a:t>
            </a:r>
          </a:p>
          <a:p>
            <a:pPr marL="861750" lvl="1" indent="-285750" fontAlgn="base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Ä"/>
            </a:pPr>
            <a:r>
              <a:rPr lang="pl-PL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je li gotov novac eura iz posredne predopskrbe, pojednostavljene posredne predopskrbe i opskrbe početnim paketima kovanica eura </a:t>
            </a:r>
            <a:r>
              <a:rPr lang="pl-PL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pohranjen odvojeno </a:t>
            </a:r>
            <a:r>
              <a:rPr lang="pl-PL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od ostaloga gotovog novca eura, ostalih valuta odnosno ostale imovine na primjeren način i u odgovarajućim vrijednostima</a:t>
            </a:r>
          </a:p>
          <a:p>
            <a:pPr marL="861750" lvl="1" indent="-285750" fontAlgn="base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Ä"/>
            </a:pPr>
            <a:r>
              <a:rPr lang="pl-PL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prisutnosti gotovog novca eura </a:t>
            </a:r>
            <a:r>
              <a:rPr lang="pl-PL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(odgovaraju li količine evidencijama)</a:t>
            </a:r>
          </a:p>
        </p:txBody>
      </p:sp>
    </p:spTree>
    <p:extLst>
      <p:ext uri="{BB962C8B-B14F-4D97-AF65-F5344CB8AC3E}">
        <p14:creationId xmlns:p14="http://schemas.microsoft.com/office/powerpoint/2010/main" val="112450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niOkvir 13"/>
          <p:cNvSpPr txBox="1"/>
          <p:nvPr/>
        </p:nvSpPr>
        <p:spPr>
          <a:xfrm>
            <a:off x="870905" y="1217977"/>
            <a:ext cx="2952000" cy="263971"/>
          </a:xfrm>
          <a:prstGeom prst="round2SameRect">
            <a:avLst/>
          </a:prstGeom>
          <a:solidFill>
            <a:srgbClr val="C00000"/>
          </a:solidFill>
          <a:ln w="3175">
            <a:noFill/>
          </a:ln>
        </p:spPr>
        <p:txBody>
          <a:bodyPr wrap="square" tIns="0" bIns="36000" rtlCol="0">
            <a:spAutoFit/>
          </a:bodyPr>
          <a:lstStyle/>
          <a:p>
            <a:r>
              <a:rPr lang="hr-HR" sz="1400" b="1" dirty="0">
                <a:solidFill>
                  <a:schemeClr val="bg1"/>
                </a:solidFill>
              </a:rPr>
              <a:t>00:00 sati na dan uvođenja eura</a:t>
            </a:r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19137" y="468893"/>
            <a:ext cx="7700962" cy="321627"/>
          </a:xfrm>
        </p:spPr>
        <p:txBody>
          <a:bodyPr/>
          <a:lstStyle/>
          <a:p>
            <a:r>
              <a:rPr lang="hr-HR" dirty="0"/>
              <a:t>Puštanje gotovog novca eura u optjecaj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8</a:t>
            </a:fld>
            <a:endParaRPr lang="hr-HR"/>
          </a:p>
        </p:txBody>
      </p:sp>
      <p:sp>
        <p:nvSpPr>
          <p:cNvPr id="6" name="Pravokutnik 5"/>
          <p:cNvSpPr/>
          <p:nvPr/>
        </p:nvSpPr>
        <p:spPr>
          <a:xfrm>
            <a:off x="732785" y="1481948"/>
            <a:ext cx="7560000" cy="2988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44000" bIns="72000" rtlCol="0" anchor="ctr"/>
          <a:lstStyle/>
          <a:p>
            <a:pPr marL="285750" indent="-285750" fontAlgn="base">
              <a:lnSpc>
                <a:spcPct val="114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Gotov novac eura iz predopskrbe, posredne predopskrbe, pojednostavljene posredne predopskrbe i opskrbe početnim paketima eurokovanica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pušta se u optjecaj na dan uvođenja eura</a:t>
            </a:r>
            <a:endParaRPr lang="hr-HR" sz="1600" dirty="0">
              <a:solidFill>
                <a:schemeClr val="tx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fontAlgn="base">
              <a:lnSpc>
                <a:spcPct val="114000"/>
              </a:lnSpc>
              <a:spcBef>
                <a:spcPts val="8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Banka, tijela javne vlasti, stambena štedionica, kreditna unija, institucija za platni promet, institucija za elektronički novac, drugi vjerovnik sukladno propisu kojim se uređuje potrošačko kreditiranje, pružatelj financijske usluge, poslovni subjekt i potrošač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ne smiju </a:t>
            </a: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gotov novac eura iz predopskrbe, posredne predopskrbe, pojednostavljene posredne predopskrbe te opskrbe početnim paketima eurokovanica,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pustiti u optjecaj</a:t>
            </a: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, odnosno koristiti kao zakonsko sredstvo plaćanja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prije dana uvođenja eura</a:t>
            </a:r>
          </a:p>
        </p:txBody>
      </p:sp>
    </p:spTree>
    <p:extLst>
      <p:ext uri="{BB962C8B-B14F-4D97-AF65-F5344CB8AC3E}">
        <p14:creationId xmlns:p14="http://schemas.microsoft.com/office/powerpoint/2010/main" val="162131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niOkvir 13"/>
          <p:cNvSpPr txBox="1"/>
          <p:nvPr/>
        </p:nvSpPr>
        <p:spPr>
          <a:xfrm>
            <a:off x="857257" y="972315"/>
            <a:ext cx="2664000" cy="263971"/>
          </a:xfrm>
          <a:prstGeom prst="round2SameRect">
            <a:avLst/>
          </a:prstGeom>
          <a:solidFill>
            <a:srgbClr val="C00000"/>
          </a:solidFill>
          <a:ln w="3175">
            <a:noFill/>
          </a:ln>
        </p:spPr>
        <p:txBody>
          <a:bodyPr wrap="square" tIns="0" bIns="36000" rtlCol="0">
            <a:spAutoFit/>
          </a:bodyPr>
          <a:lstStyle/>
          <a:p>
            <a:r>
              <a:rPr lang="hr-HR" sz="1400" b="1" dirty="0">
                <a:solidFill>
                  <a:schemeClr val="bg1"/>
                </a:solidFill>
              </a:rPr>
              <a:t>Razdoblje dvojnog optjecaja</a:t>
            </a:r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19137" y="520423"/>
            <a:ext cx="7700962" cy="321627"/>
          </a:xfrm>
        </p:spPr>
        <p:txBody>
          <a:bodyPr/>
          <a:lstStyle/>
          <a:p>
            <a:r>
              <a:rPr lang="hr-HR" dirty="0"/>
              <a:t>Dvojni optjecaj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9</a:t>
            </a:fld>
            <a:endParaRPr lang="hr-HR"/>
          </a:p>
        </p:txBody>
      </p:sp>
      <p:sp>
        <p:nvSpPr>
          <p:cNvPr id="6" name="Pravokutnik 5"/>
          <p:cNvSpPr/>
          <p:nvPr/>
        </p:nvSpPr>
        <p:spPr>
          <a:xfrm>
            <a:off x="719137" y="1236287"/>
            <a:ext cx="7560000" cy="3564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44000" bIns="72000" rtlCol="0" anchor="ctr"/>
          <a:lstStyle/>
          <a:p>
            <a:pPr marL="285750" indent="-285750" fontAlgn="base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Traje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14 dana</a:t>
            </a: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od datuma uvođenja eura</a:t>
            </a:r>
          </a:p>
          <a:p>
            <a:pPr marL="285750" indent="-285750" fontAlgn="base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Započinje s danom uvođenja eura u 00:00 sati i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završava zaključno s četrnaestim danom u 24:00 sata</a:t>
            </a:r>
          </a:p>
          <a:p>
            <a:pPr marL="285750" indent="-285750" fontAlgn="base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Primatelj plaćanja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dužan je primiti do 50 kovanica kune</a:t>
            </a: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i odgovarajući broj novčanica kune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u jednoj transakciji</a:t>
            </a: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(propisi o sprječavanju pranja novca i financiranja terorizma)</a:t>
            </a:r>
          </a:p>
          <a:p>
            <a:pPr marL="285750" indent="-285750" fontAlgn="base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Primatelj plaćanja dužan je za plaćanje gotovim novcem kune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ostatak vratiti u gotovom novcu eura</a:t>
            </a:r>
          </a:p>
          <a:p>
            <a:pPr marL="285750" indent="-285750" fontAlgn="base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Iznimno:</a:t>
            </a:r>
          </a:p>
          <a:p>
            <a:pPr marL="861750" lvl="1" indent="-285750" fontAlgn="base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Ä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zbog objektivnih mogućnosti ostatak iznosa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može ostatak vratiti u gotovom novcu kune</a:t>
            </a: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ili gotovom novcu kune i gotovom novcu eura</a:t>
            </a:r>
          </a:p>
        </p:txBody>
      </p:sp>
    </p:spTree>
    <p:extLst>
      <p:ext uri="{BB962C8B-B14F-4D97-AF65-F5344CB8AC3E}">
        <p14:creationId xmlns:p14="http://schemas.microsoft.com/office/powerpoint/2010/main" val="51818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niOkvir 13"/>
          <p:cNvSpPr txBox="1"/>
          <p:nvPr/>
        </p:nvSpPr>
        <p:spPr>
          <a:xfrm>
            <a:off x="857257" y="1463534"/>
            <a:ext cx="900000" cy="263971"/>
          </a:xfrm>
          <a:prstGeom prst="round2SameRect">
            <a:avLst/>
          </a:prstGeom>
          <a:solidFill>
            <a:srgbClr val="C00000"/>
          </a:solidFill>
          <a:ln w="3175">
            <a:noFill/>
          </a:ln>
        </p:spPr>
        <p:txBody>
          <a:bodyPr wrap="square" tIns="0" bIns="36000" rtlCol="0">
            <a:spAutoFit/>
          </a:bodyPr>
          <a:lstStyle/>
          <a:p>
            <a:r>
              <a:rPr lang="hr-HR" sz="1400" b="1" dirty="0">
                <a:solidFill>
                  <a:schemeClr val="bg1"/>
                </a:solidFill>
              </a:rPr>
              <a:t>Iznimke</a:t>
            </a:r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19137" y="369496"/>
            <a:ext cx="7700962" cy="643253"/>
          </a:xfrm>
        </p:spPr>
        <p:txBody>
          <a:bodyPr/>
          <a:lstStyle/>
          <a:p>
            <a:r>
              <a:rPr lang="hr-HR" dirty="0"/>
              <a:t>Iznimke od primjene pravila postupanja tijekom razdoblja dvojnog optjecaja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10</a:t>
            </a:fld>
            <a:endParaRPr lang="hr-HR"/>
          </a:p>
        </p:txBody>
      </p:sp>
      <p:sp>
        <p:nvSpPr>
          <p:cNvPr id="6" name="Pravokutnik 5"/>
          <p:cNvSpPr/>
          <p:nvPr/>
        </p:nvSpPr>
        <p:spPr>
          <a:xfrm>
            <a:off x="719137" y="1727505"/>
            <a:ext cx="7745567" cy="24480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72000" rIns="144000" bIns="72000" rtlCol="0" anchor="ctr"/>
          <a:lstStyle/>
          <a:p>
            <a:pPr marL="285750" indent="-285750" fontAlgn="base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Automati za igre na sreću, automati za zabavne igre i </a:t>
            </a:r>
            <a:r>
              <a:rPr lang="hr-HR" sz="1600" dirty="0" err="1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samoposlužni</a:t>
            </a: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uređaji za prodaju roba i usluga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mogu koristiti gotov novac kune ili gotov novac eura</a:t>
            </a: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tijekom razdoblja dvojnog optjecaja</a:t>
            </a:r>
          </a:p>
          <a:p>
            <a:pPr marL="285750" indent="-285750" fontAlgn="base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Bankomati i drugi </a:t>
            </a:r>
            <a:r>
              <a:rPr lang="hr-HR" sz="1600" dirty="0" err="1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samoposlužni</a:t>
            </a: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uređaji u bankovnom poslovanju kod isplate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od dana uvođenja eura isključivo koriste gotov novac eura</a:t>
            </a:r>
          </a:p>
          <a:p>
            <a:pPr marL="285750" indent="-285750" fontAlgn="base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Ovlašteni mjenjač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ne može primati i vraćati gotov novac kune </a:t>
            </a: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pri prodaji stranog gotovog novca tijekom razdoblja dvojnog optjecaja</a:t>
            </a:r>
          </a:p>
        </p:txBody>
      </p:sp>
    </p:spTree>
    <p:extLst>
      <p:ext uri="{BB962C8B-B14F-4D97-AF65-F5344CB8AC3E}">
        <p14:creationId xmlns:p14="http://schemas.microsoft.com/office/powerpoint/2010/main" val="241512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 rotWithShape="1">
          <a:blip r:embed="rId2"/>
          <a:srcRect r="-401" b="39203"/>
          <a:stretch/>
        </p:blipFill>
        <p:spPr>
          <a:xfrm>
            <a:off x="2710694" y="2826372"/>
            <a:ext cx="5724000" cy="1959155"/>
          </a:xfrm>
          <a:prstGeom prst="rect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19138" y="474020"/>
            <a:ext cx="7700962" cy="321627"/>
          </a:xfrm>
        </p:spPr>
        <p:txBody>
          <a:bodyPr/>
          <a:lstStyle/>
          <a:p>
            <a:r>
              <a:rPr lang="hr-HR" dirty="0"/>
              <a:t>Edukacija o autentičnosti gotovog novca eura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11</a:t>
            </a:fld>
            <a:endParaRPr lang="hr-HR"/>
          </a:p>
        </p:txBody>
      </p:sp>
      <p:sp>
        <p:nvSpPr>
          <p:cNvPr id="8" name="TekstniOkvir 13"/>
          <p:cNvSpPr txBox="1"/>
          <p:nvPr/>
        </p:nvSpPr>
        <p:spPr>
          <a:xfrm>
            <a:off x="857258" y="934967"/>
            <a:ext cx="1188000" cy="263971"/>
          </a:xfrm>
          <a:prstGeom prst="round2SameRect">
            <a:avLst/>
          </a:prstGeom>
          <a:solidFill>
            <a:srgbClr val="C00000"/>
          </a:solidFill>
          <a:ln w="3175">
            <a:noFill/>
          </a:ln>
        </p:spPr>
        <p:txBody>
          <a:bodyPr wrap="square" tIns="0" bIns="36000" rtlCol="0">
            <a:spAutoFit/>
          </a:bodyPr>
          <a:lstStyle/>
          <a:p>
            <a:r>
              <a:rPr lang="hr-HR" sz="1400" b="1" dirty="0" err="1">
                <a:solidFill>
                  <a:schemeClr val="bg1"/>
                </a:solidFill>
              </a:rPr>
              <a:t>eEdukacija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7" name="Pravokutnik 5"/>
          <p:cNvSpPr/>
          <p:nvPr/>
        </p:nvSpPr>
        <p:spPr>
          <a:xfrm>
            <a:off x="740911" y="1202906"/>
            <a:ext cx="7572154" cy="2412000"/>
          </a:xfrm>
          <a:custGeom>
            <a:avLst/>
            <a:gdLst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76000 w 8676000"/>
              <a:gd name="connsiteY2" fmla="*/ 2916000 h 2916000"/>
              <a:gd name="connsiteX3" fmla="*/ 0 w 8676000"/>
              <a:gd name="connsiteY3" fmla="*/ 2916000 h 2916000"/>
              <a:gd name="connsiteX4" fmla="*/ 0 w 8676000"/>
              <a:gd name="connsiteY4" fmla="*/ 0 h 2916000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76000 w 8676000"/>
              <a:gd name="connsiteY2" fmla="*/ 2916000 h 2916000"/>
              <a:gd name="connsiteX3" fmla="*/ 6857107 w 8676000"/>
              <a:gd name="connsiteY3" fmla="*/ 2912688 h 2916000"/>
              <a:gd name="connsiteX4" fmla="*/ 0 w 8676000"/>
              <a:gd name="connsiteY4" fmla="*/ 2916000 h 2916000"/>
              <a:gd name="connsiteX5" fmla="*/ 0 w 8676000"/>
              <a:gd name="connsiteY5" fmla="*/ 0 h 2916000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549252 w 8676000"/>
              <a:gd name="connsiteY2" fmla="*/ 2553861 h 2916000"/>
              <a:gd name="connsiteX3" fmla="*/ 6857107 w 8676000"/>
              <a:gd name="connsiteY3" fmla="*/ 2912688 h 2916000"/>
              <a:gd name="connsiteX4" fmla="*/ 0 w 8676000"/>
              <a:gd name="connsiteY4" fmla="*/ 2916000 h 2916000"/>
              <a:gd name="connsiteX5" fmla="*/ 0 w 8676000"/>
              <a:gd name="connsiteY5" fmla="*/ 0 h 2916000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13480 w 8676000"/>
              <a:gd name="connsiteY2" fmla="*/ 1246850 h 2916000"/>
              <a:gd name="connsiteX3" fmla="*/ 8549252 w 8676000"/>
              <a:gd name="connsiteY3" fmla="*/ 2553861 h 2916000"/>
              <a:gd name="connsiteX4" fmla="*/ 6857107 w 8676000"/>
              <a:gd name="connsiteY4" fmla="*/ 2912688 h 2916000"/>
              <a:gd name="connsiteX5" fmla="*/ 0 w 8676000"/>
              <a:gd name="connsiteY5" fmla="*/ 2916000 h 2916000"/>
              <a:gd name="connsiteX6" fmla="*/ 0 w 8676000"/>
              <a:gd name="connsiteY6" fmla="*/ 0 h 2916000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13480 w 8676000"/>
              <a:gd name="connsiteY2" fmla="*/ 1246850 h 2916000"/>
              <a:gd name="connsiteX3" fmla="*/ 6847200 w 8676000"/>
              <a:gd name="connsiteY3" fmla="*/ 1268269 h 2916000"/>
              <a:gd name="connsiteX4" fmla="*/ 6857107 w 8676000"/>
              <a:gd name="connsiteY4" fmla="*/ 2912688 h 2916000"/>
              <a:gd name="connsiteX5" fmla="*/ 0 w 8676000"/>
              <a:gd name="connsiteY5" fmla="*/ 2916000 h 2916000"/>
              <a:gd name="connsiteX6" fmla="*/ 0 w 8676000"/>
              <a:gd name="connsiteY6" fmla="*/ 0 h 2916000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67801 w 8676000"/>
              <a:gd name="connsiteY2" fmla="*/ 1283064 h 2916000"/>
              <a:gd name="connsiteX3" fmla="*/ 6847200 w 8676000"/>
              <a:gd name="connsiteY3" fmla="*/ 1268269 h 2916000"/>
              <a:gd name="connsiteX4" fmla="*/ 6857107 w 8676000"/>
              <a:gd name="connsiteY4" fmla="*/ 2912688 h 2916000"/>
              <a:gd name="connsiteX5" fmla="*/ 0 w 8676000"/>
              <a:gd name="connsiteY5" fmla="*/ 2916000 h 2916000"/>
              <a:gd name="connsiteX6" fmla="*/ 0 w 8676000"/>
              <a:gd name="connsiteY6" fmla="*/ 0 h 2916000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61451 w 8676000"/>
              <a:gd name="connsiteY2" fmla="*/ 1251314 h 2916000"/>
              <a:gd name="connsiteX3" fmla="*/ 6847200 w 8676000"/>
              <a:gd name="connsiteY3" fmla="*/ 1268269 h 2916000"/>
              <a:gd name="connsiteX4" fmla="*/ 6857107 w 8676000"/>
              <a:gd name="connsiteY4" fmla="*/ 2912688 h 2916000"/>
              <a:gd name="connsiteX5" fmla="*/ 0 w 8676000"/>
              <a:gd name="connsiteY5" fmla="*/ 2916000 h 2916000"/>
              <a:gd name="connsiteX6" fmla="*/ 0 w 8676000"/>
              <a:gd name="connsiteY6" fmla="*/ 0 h 2916000"/>
              <a:gd name="connsiteX0" fmla="*/ 0 w 8686851"/>
              <a:gd name="connsiteY0" fmla="*/ 0 h 2916000"/>
              <a:gd name="connsiteX1" fmla="*/ 8676000 w 8686851"/>
              <a:gd name="connsiteY1" fmla="*/ 0 h 2916000"/>
              <a:gd name="connsiteX2" fmla="*/ 8686851 w 8686851"/>
              <a:gd name="connsiteY2" fmla="*/ 1251314 h 2916000"/>
              <a:gd name="connsiteX3" fmla="*/ 6847200 w 8686851"/>
              <a:gd name="connsiteY3" fmla="*/ 1268269 h 2916000"/>
              <a:gd name="connsiteX4" fmla="*/ 6857107 w 8686851"/>
              <a:gd name="connsiteY4" fmla="*/ 2912688 h 2916000"/>
              <a:gd name="connsiteX5" fmla="*/ 0 w 8686851"/>
              <a:gd name="connsiteY5" fmla="*/ 2916000 h 2916000"/>
              <a:gd name="connsiteX6" fmla="*/ 0 w 8686851"/>
              <a:gd name="connsiteY6" fmla="*/ 0 h 2916000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67801 w 8676000"/>
              <a:gd name="connsiteY2" fmla="*/ 1251314 h 2916000"/>
              <a:gd name="connsiteX3" fmla="*/ 6847200 w 8676000"/>
              <a:gd name="connsiteY3" fmla="*/ 1268269 h 2916000"/>
              <a:gd name="connsiteX4" fmla="*/ 6857107 w 8676000"/>
              <a:gd name="connsiteY4" fmla="*/ 2912688 h 2916000"/>
              <a:gd name="connsiteX5" fmla="*/ 0 w 8676000"/>
              <a:gd name="connsiteY5" fmla="*/ 2916000 h 2916000"/>
              <a:gd name="connsiteX6" fmla="*/ 0 w 8676000"/>
              <a:gd name="connsiteY6" fmla="*/ 0 h 2916000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74151 w 8676000"/>
              <a:gd name="connsiteY2" fmla="*/ 1264014 h 2916000"/>
              <a:gd name="connsiteX3" fmla="*/ 6847200 w 8676000"/>
              <a:gd name="connsiteY3" fmla="*/ 1268269 h 2916000"/>
              <a:gd name="connsiteX4" fmla="*/ 6857107 w 8676000"/>
              <a:gd name="connsiteY4" fmla="*/ 2912688 h 2916000"/>
              <a:gd name="connsiteX5" fmla="*/ 0 w 8676000"/>
              <a:gd name="connsiteY5" fmla="*/ 2916000 h 2916000"/>
              <a:gd name="connsiteX6" fmla="*/ 0 w 8676000"/>
              <a:gd name="connsiteY6" fmla="*/ 0 h 2916000"/>
              <a:gd name="connsiteX0" fmla="*/ 0 w 8676000"/>
              <a:gd name="connsiteY0" fmla="*/ 0 h 2922213"/>
              <a:gd name="connsiteX1" fmla="*/ 8676000 w 8676000"/>
              <a:gd name="connsiteY1" fmla="*/ 0 h 2922213"/>
              <a:gd name="connsiteX2" fmla="*/ 8674151 w 8676000"/>
              <a:gd name="connsiteY2" fmla="*/ 1264014 h 2922213"/>
              <a:gd name="connsiteX3" fmla="*/ 6847200 w 8676000"/>
              <a:gd name="connsiteY3" fmla="*/ 1268269 h 2922213"/>
              <a:gd name="connsiteX4" fmla="*/ 6561832 w 8676000"/>
              <a:gd name="connsiteY4" fmla="*/ 2922213 h 2922213"/>
              <a:gd name="connsiteX5" fmla="*/ 0 w 8676000"/>
              <a:gd name="connsiteY5" fmla="*/ 2916000 h 2922213"/>
              <a:gd name="connsiteX6" fmla="*/ 0 w 8676000"/>
              <a:gd name="connsiteY6" fmla="*/ 0 h 2922213"/>
              <a:gd name="connsiteX0" fmla="*/ 0 w 8676000"/>
              <a:gd name="connsiteY0" fmla="*/ 0 h 2922213"/>
              <a:gd name="connsiteX1" fmla="*/ 8676000 w 8676000"/>
              <a:gd name="connsiteY1" fmla="*/ 0 h 2922213"/>
              <a:gd name="connsiteX2" fmla="*/ 8674151 w 8676000"/>
              <a:gd name="connsiteY2" fmla="*/ 1264014 h 2922213"/>
              <a:gd name="connsiteX3" fmla="*/ 6580500 w 8676000"/>
              <a:gd name="connsiteY3" fmla="*/ 1268269 h 2922213"/>
              <a:gd name="connsiteX4" fmla="*/ 6561832 w 8676000"/>
              <a:gd name="connsiteY4" fmla="*/ 2922213 h 2922213"/>
              <a:gd name="connsiteX5" fmla="*/ 0 w 8676000"/>
              <a:gd name="connsiteY5" fmla="*/ 2916000 h 2922213"/>
              <a:gd name="connsiteX6" fmla="*/ 0 w 8676000"/>
              <a:gd name="connsiteY6" fmla="*/ 0 h 2922213"/>
              <a:gd name="connsiteX0" fmla="*/ 0 w 8676000"/>
              <a:gd name="connsiteY0" fmla="*/ 0 h 2922213"/>
              <a:gd name="connsiteX1" fmla="*/ 8676000 w 8676000"/>
              <a:gd name="connsiteY1" fmla="*/ 0 h 2922213"/>
              <a:gd name="connsiteX2" fmla="*/ 8674151 w 8676000"/>
              <a:gd name="connsiteY2" fmla="*/ 1264014 h 2922213"/>
              <a:gd name="connsiteX3" fmla="*/ 6542400 w 8676000"/>
              <a:gd name="connsiteY3" fmla="*/ 1274619 h 2922213"/>
              <a:gd name="connsiteX4" fmla="*/ 6561832 w 8676000"/>
              <a:gd name="connsiteY4" fmla="*/ 2922213 h 2922213"/>
              <a:gd name="connsiteX5" fmla="*/ 0 w 8676000"/>
              <a:gd name="connsiteY5" fmla="*/ 2916000 h 2922213"/>
              <a:gd name="connsiteX6" fmla="*/ 0 w 8676000"/>
              <a:gd name="connsiteY6" fmla="*/ 0 h 2922213"/>
              <a:gd name="connsiteX0" fmla="*/ 0 w 8676000"/>
              <a:gd name="connsiteY0" fmla="*/ 0 h 2922213"/>
              <a:gd name="connsiteX1" fmla="*/ 8676000 w 8676000"/>
              <a:gd name="connsiteY1" fmla="*/ 0 h 2922213"/>
              <a:gd name="connsiteX2" fmla="*/ 8674151 w 8676000"/>
              <a:gd name="connsiteY2" fmla="*/ 1264014 h 2922213"/>
              <a:gd name="connsiteX3" fmla="*/ 6542400 w 8676000"/>
              <a:gd name="connsiteY3" fmla="*/ 1274619 h 2922213"/>
              <a:gd name="connsiteX4" fmla="*/ 7006332 w 8676000"/>
              <a:gd name="connsiteY4" fmla="*/ 2922213 h 2922213"/>
              <a:gd name="connsiteX5" fmla="*/ 0 w 8676000"/>
              <a:gd name="connsiteY5" fmla="*/ 2916000 h 2922213"/>
              <a:gd name="connsiteX6" fmla="*/ 0 w 8676000"/>
              <a:gd name="connsiteY6" fmla="*/ 0 h 2922213"/>
              <a:gd name="connsiteX0" fmla="*/ 0 w 8676000"/>
              <a:gd name="connsiteY0" fmla="*/ 0 h 2922213"/>
              <a:gd name="connsiteX1" fmla="*/ 8676000 w 8676000"/>
              <a:gd name="connsiteY1" fmla="*/ 0 h 2922213"/>
              <a:gd name="connsiteX2" fmla="*/ 8674151 w 8676000"/>
              <a:gd name="connsiteY2" fmla="*/ 1264014 h 2922213"/>
              <a:gd name="connsiteX3" fmla="*/ 6986900 w 8676000"/>
              <a:gd name="connsiteY3" fmla="*/ 1274619 h 2922213"/>
              <a:gd name="connsiteX4" fmla="*/ 7006332 w 8676000"/>
              <a:gd name="connsiteY4" fmla="*/ 2922213 h 2922213"/>
              <a:gd name="connsiteX5" fmla="*/ 0 w 8676000"/>
              <a:gd name="connsiteY5" fmla="*/ 2916000 h 2922213"/>
              <a:gd name="connsiteX6" fmla="*/ 0 w 8676000"/>
              <a:gd name="connsiteY6" fmla="*/ 0 h 2922213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74151 w 8676000"/>
              <a:gd name="connsiteY2" fmla="*/ 1264014 h 2916000"/>
              <a:gd name="connsiteX3" fmla="*/ 6986900 w 8676000"/>
              <a:gd name="connsiteY3" fmla="*/ 1274619 h 2916000"/>
              <a:gd name="connsiteX4" fmla="*/ 7025382 w 8676000"/>
              <a:gd name="connsiteY4" fmla="*/ 2909513 h 2916000"/>
              <a:gd name="connsiteX5" fmla="*/ 0 w 8676000"/>
              <a:gd name="connsiteY5" fmla="*/ 2916000 h 2916000"/>
              <a:gd name="connsiteX6" fmla="*/ 0 w 8676000"/>
              <a:gd name="connsiteY6" fmla="*/ 0 h 2916000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74151 w 8676000"/>
              <a:gd name="connsiteY2" fmla="*/ 1264014 h 2916000"/>
              <a:gd name="connsiteX3" fmla="*/ 7012300 w 8676000"/>
              <a:gd name="connsiteY3" fmla="*/ 1274619 h 2916000"/>
              <a:gd name="connsiteX4" fmla="*/ 7025382 w 8676000"/>
              <a:gd name="connsiteY4" fmla="*/ 2909513 h 2916000"/>
              <a:gd name="connsiteX5" fmla="*/ 0 w 8676000"/>
              <a:gd name="connsiteY5" fmla="*/ 2916000 h 2916000"/>
              <a:gd name="connsiteX6" fmla="*/ 0 w 8676000"/>
              <a:gd name="connsiteY6" fmla="*/ 0 h 2916000"/>
              <a:gd name="connsiteX0" fmla="*/ 0 w 8676000"/>
              <a:gd name="connsiteY0" fmla="*/ 0 h 2922213"/>
              <a:gd name="connsiteX1" fmla="*/ 8676000 w 8676000"/>
              <a:gd name="connsiteY1" fmla="*/ 0 h 2922213"/>
              <a:gd name="connsiteX2" fmla="*/ 8674151 w 8676000"/>
              <a:gd name="connsiteY2" fmla="*/ 1264014 h 2922213"/>
              <a:gd name="connsiteX3" fmla="*/ 7012300 w 8676000"/>
              <a:gd name="connsiteY3" fmla="*/ 1274619 h 2922213"/>
              <a:gd name="connsiteX4" fmla="*/ 7025382 w 8676000"/>
              <a:gd name="connsiteY4" fmla="*/ 2922213 h 2922213"/>
              <a:gd name="connsiteX5" fmla="*/ 0 w 8676000"/>
              <a:gd name="connsiteY5" fmla="*/ 2916000 h 2922213"/>
              <a:gd name="connsiteX6" fmla="*/ 0 w 8676000"/>
              <a:gd name="connsiteY6" fmla="*/ 0 h 2922213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74151 w 8676000"/>
              <a:gd name="connsiteY2" fmla="*/ 1264014 h 2916000"/>
              <a:gd name="connsiteX3" fmla="*/ 7012300 w 8676000"/>
              <a:gd name="connsiteY3" fmla="*/ 1274619 h 2916000"/>
              <a:gd name="connsiteX4" fmla="*/ 5412482 w 8676000"/>
              <a:gd name="connsiteY4" fmla="*/ 2909513 h 2916000"/>
              <a:gd name="connsiteX5" fmla="*/ 0 w 8676000"/>
              <a:gd name="connsiteY5" fmla="*/ 2916000 h 2916000"/>
              <a:gd name="connsiteX6" fmla="*/ 0 w 8676000"/>
              <a:gd name="connsiteY6" fmla="*/ 0 h 2916000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74151 w 8676000"/>
              <a:gd name="connsiteY2" fmla="*/ 1264014 h 2916000"/>
              <a:gd name="connsiteX3" fmla="*/ 5418450 w 8676000"/>
              <a:gd name="connsiteY3" fmla="*/ 1261919 h 2916000"/>
              <a:gd name="connsiteX4" fmla="*/ 5412482 w 8676000"/>
              <a:gd name="connsiteY4" fmla="*/ 2909513 h 2916000"/>
              <a:gd name="connsiteX5" fmla="*/ 0 w 8676000"/>
              <a:gd name="connsiteY5" fmla="*/ 2916000 h 2916000"/>
              <a:gd name="connsiteX6" fmla="*/ 0 w 8676000"/>
              <a:gd name="connsiteY6" fmla="*/ 0 h 2916000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74151 w 8676000"/>
              <a:gd name="connsiteY2" fmla="*/ 1264014 h 2916000"/>
              <a:gd name="connsiteX3" fmla="*/ 5418450 w 8676000"/>
              <a:gd name="connsiteY3" fmla="*/ 1261919 h 2916000"/>
              <a:gd name="connsiteX4" fmla="*/ 5958582 w 8676000"/>
              <a:gd name="connsiteY4" fmla="*/ 2909513 h 2916000"/>
              <a:gd name="connsiteX5" fmla="*/ 0 w 8676000"/>
              <a:gd name="connsiteY5" fmla="*/ 2916000 h 2916000"/>
              <a:gd name="connsiteX6" fmla="*/ 0 w 8676000"/>
              <a:gd name="connsiteY6" fmla="*/ 0 h 2916000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74151 w 8676000"/>
              <a:gd name="connsiteY2" fmla="*/ 1264014 h 2916000"/>
              <a:gd name="connsiteX3" fmla="*/ 5977250 w 8676000"/>
              <a:gd name="connsiteY3" fmla="*/ 1249374 h 2916000"/>
              <a:gd name="connsiteX4" fmla="*/ 5958582 w 8676000"/>
              <a:gd name="connsiteY4" fmla="*/ 2909513 h 2916000"/>
              <a:gd name="connsiteX5" fmla="*/ 0 w 8676000"/>
              <a:gd name="connsiteY5" fmla="*/ 2916000 h 2916000"/>
              <a:gd name="connsiteX6" fmla="*/ 0 w 8676000"/>
              <a:gd name="connsiteY6" fmla="*/ 0 h 2916000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74151 w 8676000"/>
              <a:gd name="connsiteY2" fmla="*/ 1264014 h 2916000"/>
              <a:gd name="connsiteX3" fmla="*/ 5953438 w 8676000"/>
              <a:gd name="connsiteY3" fmla="*/ 1258782 h 2916000"/>
              <a:gd name="connsiteX4" fmla="*/ 5958582 w 8676000"/>
              <a:gd name="connsiteY4" fmla="*/ 2909513 h 2916000"/>
              <a:gd name="connsiteX5" fmla="*/ 0 w 8676000"/>
              <a:gd name="connsiteY5" fmla="*/ 2916000 h 2916000"/>
              <a:gd name="connsiteX6" fmla="*/ 0 w 8676000"/>
              <a:gd name="connsiteY6" fmla="*/ 0 h 2916000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74151 w 8676000"/>
              <a:gd name="connsiteY2" fmla="*/ 1264014 h 2916000"/>
              <a:gd name="connsiteX3" fmla="*/ 5953438 w 8676000"/>
              <a:gd name="connsiteY3" fmla="*/ 1272896 h 2916000"/>
              <a:gd name="connsiteX4" fmla="*/ 5958582 w 8676000"/>
              <a:gd name="connsiteY4" fmla="*/ 2909513 h 2916000"/>
              <a:gd name="connsiteX5" fmla="*/ 0 w 8676000"/>
              <a:gd name="connsiteY5" fmla="*/ 2916000 h 2916000"/>
              <a:gd name="connsiteX6" fmla="*/ 0 w 8676000"/>
              <a:gd name="connsiteY6" fmla="*/ 0 h 2916000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74151 w 8676000"/>
              <a:gd name="connsiteY2" fmla="*/ 1264014 h 2916000"/>
              <a:gd name="connsiteX3" fmla="*/ 5953438 w 8676000"/>
              <a:gd name="connsiteY3" fmla="*/ 1272896 h 2916000"/>
              <a:gd name="connsiteX4" fmla="*/ 5949018 w 8676000"/>
              <a:gd name="connsiteY4" fmla="*/ 2914218 h 2916000"/>
              <a:gd name="connsiteX5" fmla="*/ 0 w 8676000"/>
              <a:gd name="connsiteY5" fmla="*/ 2916000 h 2916000"/>
              <a:gd name="connsiteX6" fmla="*/ 0 w 8676000"/>
              <a:gd name="connsiteY6" fmla="*/ 0 h 2916000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74151 w 8676000"/>
              <a:gd name="connsiteY2" fmla="*/ 1264014 h 2916000"/>
              <a:gd name="connsiteX3" fmla="*/ 5953438 w 8676000"/>
              <a:gd name="connsiteY3" fmla="*/ 1272896 h 2916000"/>
              <a:gd name="connsiteX4" fmla="*/ 5958583 w 8676000"/>
              <a:gd name="connsiteY4" fmla="*/ 2914218 h 2916000"/>
              <a:gd name="connsiteX5" fmla="*/ 0 w 8676000"/>
              <a:gd name="connsiteY5" fmla="*/ 2916000 h 2916000"/>
              <a:gd name="connsiteX6" fmla="*/ 0 w 8676000"/>
              <a:gd name="connsiteY6" fmla="*/ 0 h 2916000"/>
              <a:gd name="connsiteX0" fmla="*/ 0 w 8676000"/>
              <a:gd name="connsiteY0" fmla="*/ 0 h 2918923"/>
              <a:gd name="connsiteX1" fmla="*/ 8676000 w 8676000"/>
              <a:gd name="connsiteY1" fmla="*/ 0 h 2918923"/>
              <a:gd name="connsiteX2" fmla="*/ 8674151 w 8676000"/>
              <a:gd name="connsiteY2" fmla="*/ 1264014 h 2918923"/>
              <a:gd name="connsiteX3" fmla="*/ 5953438 w 8676000"/>
              <a:gd name="connsiteY3" fmla="*/ 1272896 h 2918923"/>
              <a:gd name="connsiteX4" fmla="*/ 5953801 w 8676000"/>
              <a:gd name="connsiteY4" fmla="*/ 2918923 h 2918923"/>
              <a:gd name="connsiteX5" fmla="*/ 0 w 8676000"/>
              <a:gd name="connsiteY5" fmla="*/ 2916000 h 2918923"/>
              <a:gd name="connsiteX6" fmla="*/ 0 w 8676000"/>
              <a:gd name="connsiteY6" fmla="*/ 0 h 2918923"/>
              <a:gd name="connsiteX0" fmla="*/ 0 w 8676000"/>
              <a:gd name="connsiteY0" fmla="*/ 0 h 2918923"/>
              <a:gd name="connsiteX1" fmla="*/ 8676000 w 8676000"/>
              <a:gd name="connsiteY1" fmla="*/ 0 h 2918923"/>
              <a:gd name="connsiteX2" fmla="*/ 8674151 w 8676000"/>
              <a:gd name="connsiteY2" fmla="*/ 1264014 h 2918923"/>
              <a:gd name="connsiteX3" fmla="*/ 5953438 w 8676000"/>
              <a:gd name="connsiteY3" fmla="*/ 1995516 h 2918923"/>
              <a:gd name="connsiteX4" fmla="*/ 5953801 w 8676000"/>
              <a:gd name="connsiteY4" fmla="*/ 2918923 h 2918923"/>
              <a:gd name="connsiteX5" fmla="*/ 0 w 8676000"/>
              <a:gd name="connsiteY5" fmla="*/ 2916000 h 2918923"/>
              <a:gd name="connsiteX6" fmla="*/ 0 w 8676000"/>
              <a:gd name="connsiteY6" fmla="*/ 0 h 2918923"/>
              <a:gd name="connsiteX0" fmla="*/ 0 w 8676000"/>
              <a:gd name="connsiteY0" fmla="*/ 0 h 2918923"/>
              <a:gd name="connsiteX1" fmla="*/ 8676000 w 8676000"/>
              <a:gd name="connsiteY1" fmla="*/ 0 h 2918923"/>
              <a:gd name="connsiteX2" fmla="*/ 8674151 w 8676000"/>
              <a:gd name="connsiteY2" fmla="*/ 1965986 h 2918923"/>
              <a:gd name="connsiteX3" fmla="*/ 5953438 w 8676000"/>
              <a:gd name="connsiteY3" fmla="*/ 1995516 h 2918923"/>
              <a:gd name="connsiteX4" fmla="*/ 5953801 w 8676000"/>
              <a:gd name="connsiteY4" fmla="*/ 2918923 h 2918923"/>
              <a:gd name="connsiteX5" fmla="*/ 0 w 8676000"/>
              <a:gd name="connsiteY5" fmla="*/ 2916000 h 2918923"/>
              <a:gd name="connsiteX6" fmla="*/ 0 w 8676000"/>
              <a:gd name="connsiteY6" fmla="*/ 0 h 2918923"/>
              <a:gd name="connsiteX0" fmla="*/ 0 w 8676000"/>
              <a:gd name="connsiteY0" fmla="*/ 0 h 2918923"/>
              <a:gd name="connsiteX1" fmla="*/ 8676000 w 8676000"/>
              <a:gd name="connsiteY1" fmla="*/ 0 h 2918923"/>
              <a:gd name="connsiteX2" fmla="*/ 8674151 w 8676000"/>
              <a:gd name="connsiteY2" fmla="*/ 2523435 h 2918923"/>
              <a:gd name="connsiteX3" fmla="*/ 5953438 w 8676000"/>
              <a:gd name="connsiteY3" fmla="*/ 1995516 h 2918923"/>
              <a:gd name="connsiteX4" fmla="*/ 5953801 w 8676000"/>
              <a:gd name="connsiteY4" fmla="*/ 2918923 h 2918923"/>
              <a:gd name="connsiteX5" fmla="*/ 0 w 8676000"/>
              <a:gd name="connsiteY5" fmla="*/ 2916000 h 2918923"/>
              <a:gd name="connsiteX6" fmla="*/ 0 w 8676000"/>
              <a:gd name="connsiteY6" fmla="*/ 0 h 2918923"/>
              <a:gd name="connsiteX0" fmla="*/ 0 w 8676000"/>
              <a:gd name="connsiteY0" fmla="*/ 0 h 2918923"/>
              <a:gd name="connsiteX1" fmla="*/ 8676000 w 8676000"/>
              <a:gd name="connsiteY1" fmla="*/ 0 h 2918923"/>
              <a:gd name="connsiteX2" fmla="*/ 8674151 w 8676000"/>
              <a:gd name="connsiteY2" fmla="*/ 2523435 h 2918923"/>
              <a:gd name="connsiteX3" fmla="*/ 5937658 w 8676000"/>
              <a:gd name="connsiteY3" fmla="*/ 2505523 h 2918923"/>
              <a:gd name="connsiteX4" fmla="*/ 5953801 w 8676000"/>
              <a:gd name="connsiteY4" fmla="*/ 2918923 h 2918923"/>
              <a:gd name="connsiteX5" fmla="*/ 0 w 8676000"/>
              <a:gd name="connsiteY5" fmla="*/ 2916000 h 2918923"/>
              <a:gd name="connsiteX6" fmla="*/ 0 w 8676000"/>
              <a:gd name="connsiteY6" fmla="*/ 0 h 2918923"/>
              <a:gd name="connsiteX0" fmla="*/ 0 w 8676000"/>
              <a:gd name="connsiteY0" fmla="*/ 0 h 2918923"/>
              <a:gd name="connsiteX1" fmla="*/ 8676000 w 8676000"/>
              <a:gd name="connsiteY1" fmla="*/ 0 h 2918923"/>
              <a:gd name="connsiteX2" fmla="*/ 8674151 w 8676000"/>
              <a:gd name="connsiteY2" fmla="*/ 2523435 h 2918923"/>
              <a:gd name="connsiteX3" fmla="*/ 5961328 w 8676000"/>
              <a:gd name="connsiteY3" fmla="*/ 2505523 h 2918923"/>
              <a:gd name="connsiteX4" fmla="*/ 5953801 w 8676000"/>
              <a:gd name="connsiteY4" fmla="*/ 2918923 h 2918923"/>
              <a:gd name="connsiteX5" fmla="*/ 0 w 8676000"/>
              <a:gd name="connsiteY5" fmla="*/ 2916000 h 2918923"/>
              <a:gd name="connsiteX6" fmla="*/ 0 w 8676000"/>
              <a:gd name="connsiteY6" fmla="*/ 0 h 2918923"/>
              <a:gd name="connsiteX0" fmla="*/ 0 w 8676000"/>
              <a:gd name="connsiteY0" fmla="*/ 0 h 2918923"/>
              <a:gd name="connsiteX1" fmla="*/ 8676000 w 8676000"/>
              <a:gd name="connsiteY1" fmla="*/ 0 h 2918923"/>
              <a:gd name="connsiteX2" fmla="*/ 8674151 w 8676000"/>
              <a:gd name="connsiteY2" fmla="*/ 2523435 h 2918923"/>
              <a:gd name="connsiteX3" fmla="*/ 5953438 w 8676000"/>
              <a:gd name="connsiteY3" fmla="*/ 2493662 h 2918923"/>
              <a:gd name="connsiteX4" fmla="*/ 5953801 w 8676000"/>
              <a:gd name="connsiteY4" fmla="*/ 2918923 h 2918923"/>
              <a:gd name="connsiteX5" fmla="*/ 0 w 8676000"/>
              <a:gd name="connsiteY5" fmla="*/ 2916000 h 2918923"/>
              <a:gd name="connsiteX6" fmla="*/ 0 w 8676000"/>
              <a:gd name="connsiteY6" fmla="*/ 0 h 2918923"/>
              <a:gd name="connsiteX0" fmla="*/ 0 w 8676000"/>
              <a:gd name="connsiteY0" fmla="*/ 0 h 2916001"/>
              <a:gd name="connsiteX1" fmla="*/ 8676000 w 8676000"/>
              <a:gd name="connsiteY1" fmla="*/ 0 h 2916001"/>
              <a:gd name="connsiteX2" fmla="*/ 8674151 w 8676000"/>
              <a:gd name="connsiteY2" fmla="*/ 2523435 h 2916001"/>
              <a:gd name="connsiteX3" fmla="*/ 5953438 w 8676000"/>
              <a:gd name="connsiteY3" fmla="*/ 2493662 h 2916001"/>
              <a:gd name="connsiteX4" fmla="*/ 2568950 w 8676000"/>
              <a:gd name="connsiteY4" fmla="*/ 2907063 h 2916001"/>
              <a:gd name="connsiteX5" fmla="*/ 0 w 8676000"/>
              <a:gd name="connsiteY5" fmla="*/ 2916000 h 2916001"/>
              <a:gd name="connsiteX6" fmla="*/ 0 w 8676000"/>
              <a:gd name="connsiteY6" fmla="*/ 0 h 2916001"/>
              <a:gd name="connsiteX0" fmla="*/ 0 w 8676000"/>
              <a:gd name="connsiteY0" fmla="*/ 0 h 2915999"/>
              <a:gd name="connsiteX1" fmla="*/ 8676000 w 8676000"/>
              <a:gd name="connsiteY1" fmla="*/ 0 h 2915999"/>
              <a:gd name="connsiteX2" fmla="*/ 8674151 w 8676000"/>
              <a:gd name="connsiteY2" fmla="*/ 2523435 h 2915999"/>
              <a:gd name="connsiteX3" fmla="*/ 2568586 w 8676000"/>
              <a:gd name="connsiteY3" fmla="*/ 2493663 h 2915999"/>
              <a:gd name="connsiteX4" fmla="*/ 2568950 w 8676000"/>
              <a:gd name="connsiteY4" fmla="*/ 2907063 h 2915999"/>
              <a:gd name="connsiteX5" fmla="*/ 0 w 8676000"/>
              <a:gd name="connsiteY5" fmla="*/ 2916000 h 2915999"/>
              <a:gd name="connsiteX6" fmla="*/ 0 w 8676000"/>
              <a:gd name="connsiteY6" fmla="*/ 0 h 2915999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74151 w 8676000"/>
              <a:gd name="connsiteY2" fmla="*/ 2523435 h 2916000"/>
              <a:gd name="connsiteX3" fmla="*/ 2181972 w 8676000"/>
              <a:gd name="connsiteY3" fmla="*/ 2044558 h 2916000"/>
              <a:gd name="connsiteX4" fmla="*/ 2568950 w 8676000"/>
              <a:gd name="connsiteY4" fmla="*/ 2907063 h 2916000"/>
              <a:gd name="connsiteX5" fmla="*/ 0 w 8676000"/>
              <a:gd name="connsiteY5" fmla="*/ 2916000 h 2916000"/>
              <a:gd name="connsiteX6" fmla="*/ 0 w 8676000"/>
              <a:gd name="connsiteY6" fmla="*/ 0 h 2916000"/>
              <a:gd name="connsiteX0" fmla="*/ 0 w 8676000"/>
              <a:gd name="connsiteY0" fmla="*/ 0 h 2916000"/>
              <a:gd name="connsiteX1" fmla="*/ 8676000 w 8676000"/>
              <a:gd name="connsiteY1" fmla="*/ 0 h 2916000"/>
              <a:gd name="connsiteX2" fmla="*/ 8674151 w 8676000"/>
              <a:gd name="connsiteY2" fmla="*/ 2523435 h 2916000"/>
              <a:gd name="connsiteX3" fmla="*/ 2181972 w 8676000"/>
              <a:gd name="connsiteY3" fmla="*/ 2044558 h 2916000"/>
              <a:gd name="connsiteX4" fmla="*/ 2182335 w 8676000"/>
              <a:gd name="connsiteY4" fmla="*/ 2907063 h 2916000"/>
              <a:gd name="connsiteX5" fmla="*/ 0 w 8676000"/>
              <a:gd name="connsiteY5" fmla="*/ 2916000 h 2916000"/>
              <a:gd name="connsiteX6" fmla="*/ 0 w 8676000"/>
              <a:gd name="connsiteY6" fmla="*/ 0 h 2916000"/>
              <a:gd name="connsiteX0" fmla="*/ 0 w 8682078"/>
              <a:gd name="connsiteY0" fmla="*/ 0 h 2916000"/>
              <a:gd name="connsiteX1" fmla="*/ 8676000 w 8682078"/>
              <a:gd name="connsiteY1" fmla="*/ 0 h 2916000"/>
              <a:gd name="connsiteX2" fmla="*/ 8682041 w 8682078"/>
              <a:gd name="connsiteY2" fmla="*/ 1975528 h 2916000"/>
              <a:gd name="connsiteX3" fmla="*/ 2181972 w 8682078"/>
              <a:gd name="connsiteY3" fmla="*/ 2044558 h 2916000"/>
              <a:gd name="connsiteX4" fmla="*/ 2182335 w 8682078"/>
              <a:gd name="connsiteY4" fmla="*/ 2907063 h 2916000"/>
              <a:gd name="connsiteX5" fmla="*/ 0 w 8682078"/>
              <a:gd name="connsiteY5" fmla="*/ 2916000 h 2916000"/>
              <a:gd name="connsiteX6" fmla="*/ 0 w 8682078"/>
              <a:gd name="connsiteY6" fmla="*/ 0 h 2916000"/>
              <a:gd name="connsiteX0" fmla="*/ 0 w 8682078"/>
              <a:gd name="connsiteY0" fmla="*/ 0 h 2916000"/>
              <a:gd name="connsiteX1" fmla="*/ 8676000 w 8682078"/>
              <a:gd name="connsiteY1" fmla="*/ 0 h 2916000"/>
              <a:gd name="connsiteX2" fmla="*/ 8682041 w 8682078"/>
              <a:gd name="connsiteY2" fmla="*/ 1975528 h 2916000"/>
              <a:gd name="connsiteX3" fmla="*/ 2181972 w 8682078"/>
              <a:gd name="connsiteY3" fmla="*/ 1945755 h 2916000"/>
              <a:gd name="connsiteX4" fmla="*/ 2182335 w 8682078"/>
              <a:gd name="connsiteY4" fmla="*/ 2907063 h 2916000"/>
              <a:gd name="connsiteX5" fmla="*/ 0 w 8682078"/>
              <a:gd name="connsiteY5" fmla="*/ 2916000 h 2916000"/>
              <a:gd name="connsiteX6" fmla="*/ 0 w 8682078"/>
              <a:gd name="connsiteY6" fmla="*/ 0 h 2916000"/>
              <a:gd name="connsiteX0" fmla="*/ 0 w 8689950"/>
              <a:gd name="connsiteY0" fmla="*/ 0 h 2916000"/>
              <a:gd name="connsiteX1" fmla="*/ 8676000 w 8689950"/>
              <a:gd name="connsiteY1" fmla="*/ 0 h 2916000"/>
              <a:gd name="connsiteX2" fmla="*/ 8689931 w 8689950"/>
              <a:gd name="connsiteY2" fmla="*/ 1892411 h 2916000"/>
              <a:gd name="connsiteX3" fmla="*/ 2181972 w 8689950"/>
              <a:gd name="connsiteY3" fmla="*/ 1945755 h 2916000"/>
              <a:gd name="connsiteX4" fmla="*/ 2182335 w 8689950"/>
              <a:gd name="connsiteY4" fmla="*/ 2907063 h 2916000"/>
              <a:gd name="connsiteX5" fmla="*/ 0 w 8689950"/>
              <a:gd name="connsiteY5" fmla="*/ 2916000 h 2916000"/>
              <a:gd name="connsiteX6" fmla="*/ 0 w 8689950"/>
              <a:gd name="connsiteY6" fmla="*/ 0 h 2916000"/>
              <a:gd name="connsiteX0" fmla="*/ 0 w 8689949"/>
              <a:gd name="connsiteY0" fmla="*/ 0 h 2916000"/>
              <a:gd name="connsiteX1" fmla="*/ 8676000 w 8689949"/>
              <a:gd name="connsiteY1" fmla="*/ 0 h 2916000"/>
              <a:gd name="connsiteX2" fmla="*/ 8689931 w 8689949"/>
              <a:gd name="connsiteY2" fmla="*/ 1892411 h 2916000"/>
              <a:gd name="connsiteX3" fmla="*/ 2181972 w 8689949"/>
              <a:gd name="connsiteY3" fmla="*/ 1887573 h 2916000"/>
              <a:gd name="connsiteX4" fmla="*/ 2182335 w 8689949"/>
              <a:gd name="connsiteY4" fmla="*/ 2907063 h 2916000"/>
              <a:gd name="connsiteX5" fmla="*/ 0 w 8689949"/>
              <a:gd name="connsiteY5" fmla="*/ 2916000 h 2916000"/>
              <a:gd name="connsiteX6" fmla="*/ 0 w 8689949"/>
              <a:gd name="connsiteY6" fmla="*/ 0 h 29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89949" h="2916000">
                <a:moveTo>
                  <a:pt x="0" y="0"/>
                </a:moveTo>
                <a:lnTo>
                  <a:pt x="8676000" y="0"/>
                </a:lnTo>
                <a:cubicBezTo>
                  <a:pt x="8675384" y="421338"/>
                  <a:pt x="8690547" y="1471073"/>
                  <a:pt x="8689931" y="1892411"/>
                </a:cubicBezTo>
                <a:lnTo>
                  <a:pt x="2181972" y="1887573"/>
                </a:lnTo>
                <a:cubicBezTo>
                  <a:pt x="2185274" y="2435713"/>
                  <a:pt x="2179033" y="2358923"/>
                  <a:pt x="2182335" y="2907063"/>
                </a:cubicBezTo>
                <a:lnTo>
                  <a:pt x="0" y="2916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base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Edukacije o autentičnosti gotovog novca eura (dizajn + zaštitna obilježja) – za javnost i trgovce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započinju od kraja lipnja 2022. </a:t>
            </a: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godine</a:t>
            </a:r>
          </a:p>
          <a:p>
            <a:pPr marL="861750" lvl="1" indent="-285750" fontAlgn="base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Ä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tekstovi i slike, interaktivne animacije, video prikazi, promotivni materijali</a:t>
            </a:r>
          </a:p>
          <a:p>
            <a:pPr marL="861750" lvl="1" indent="-285750" fontAlgn="base">
              <a:lnSpc>
                <a:spcPct val="114000"/>
              </a:lnSpc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Ä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igre za predškolski i školski uzrast</a:t>
            </a:r>
          </a:p>
          <a:p>
            <a:pPr marL="285750" indent="-285750" fontAlgn="base">
              <a:lnSpc>
                <a:spcPct val="114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Za </a:t>
            </a:r>
            <a:r>
              <a:rPr lang="hr-HR" sz="1600" dirty="0">
                <a:solidFill>
                  <a:srgbClr val="C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trgovce</a:t>
            </a:r>
            <a:r>
              <a:rPr lang="hr-HR" sz="1600" dirty="0">
                <a:solidFill>
                  <a:schemeClr val="tx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 -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hr-HR" sz="1600" dirty="0">
              <a:solidFill>
                <a:schemeClr val="tx1"/>
              </a:solidFill>
            </a:endParaRPr>
          </a:p>
        </p:txBody>
      </p:sp>
      <p:sp>
        <p:nvSpPr>
          <p:cNvPr id="9" name="TekstniOkvir 8"/>
          <p:cNvSpPr txBox="1"/>
          <p:nvPr/>
        </p:nvSpPr>
        <p:spPr>
          <a:xfrm>
            <a:off x="1017135" y="2763881"/>
            <a:ext cx="1670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>
                <a:ea typeface="Segoe UI" panose="020B0502040204020203" pitchFamily="34" charset="0"/>
                <a:cs typeface="Segoe UI" panose="020B0502040204020203" pitchFamily="34" charset="0"/>
              </a:rPr>
              <a:t>brza provjera kod zaprimanja gotovog novca </a:t>
            </a:r>
            <a:endParaRPr lang="hr-HR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3"/>
          <a:srcRect b="32199"/>
          <a:stretch/>
        </p:blipFill>
        <p:spPr>
          <a:xfrm>
            <a:off x="2699146" y="3145418"/>
            <a:ext cx="5724000" cy="1662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04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19138" y="739186"/>
            <a:ext cx="7700962" cy="321627"/>
          </a:xfrm>
        </p:spPr>
        <p:txBody>
          <a:bodyPr/>
          <a:lstStyle/>
          <a:p>
            <a:pPr algn="ctr"/>
            <a:r>
              <a:rPr lang="hr-HR" altLang="sr-Latn-RS" b="1" dirty="0"/>
              <a:t>Hvala na pažnji!</a:t>
            </a:r>
            <a:endParaRPr lang="hr-HR" b="1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C66777-559C-41C4-AEA7-7444B2570E23}" type="slidenum">
              <a:rPr lang="hr-HR" smtClean="0"/>
              <a:t>12</a:t>
            </a:fld>
            <a:endParaRPr lang="hr-HR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66" y="2144110"/>
            <a:ext cx="4476279" cy="1756939"/>
          </a:xfrm>
          <a:prstGeom prst="rect">
            <a:avLst/>
          </a:prstGeom>
        </p:spPr>
      </p:pic>
      <p:grpSp>
        <p:nvGrpSpPr>
          <p:cNvPr id="5" name="Grupa 4"/>
          <p:cNvGrpSpPr/>
          <p:nvPr/>
        </p:nvGrpSpPr>
        <p:grpSpPr>
          <a:xfrm>
            <a:off x="4866526" y="1943463"/>
            <a:ext cx="3671158" cy="2571604"/>
            <a:chOff x="988527" y="1892173"/>
            <a:chExt cx="3671158" cy="257160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Pravokutnik 6"/>
            <p:cNvSpPr>
              <a:spLocks noChangeAspect="1"/>
            </p:cNvSpPr>
            <p:nvPr/>
          </p:nvSpPr>
          <p:spPr>
            <a:xfrm>
              <a:off x="989650" y="1892174"/>
              <a:ext cx="3670035" cy="2268000"/>
            </a:xfrm>
            <a:prstGeom prst="rect">
              <a:avLst/>
            </a:prstGeom>
            <a:solidFill>
              <a:srgbClr val="FFFF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" name="Pravokutnik 7"/>
            <p:cNvSpPr/>
            <p:nvPr/>
          </p:nvSpPr>
          <p:spPr>
            <a:xfrm>
              <a:off x="988527" y="1892173"/>
              <a:ext cx="108000" cy="22680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9" name="Slika 8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4714" y="2604020"/>
              <a:ext cx="519113" cy="731520"/>
            </a:xfrm>
            <a:prstGeom prst="rect">
              <a:avLst/>
            </a:prstGeom>
          </p:spPr>
        </p:pic>
        <p:sp>
          <p:nvSpPr>
            <p:cNvPr id="10" name="TekstniOkvir 9"/>
            <p:cNvSpPr txBox="1"/>
            <p:nvPr/>
          </p:nvSpPr>
          <p:spPr>
            <a:xfrm>
              <a:off x="2241468" y="1996077"/>
              <a:ext cx="2160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1000" dirty="0">
                  <a:solidFill>
                    <a:srgbClr val="7B7B7B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HRVATSKA</a:t>
              </a:r>
              <a:r>
                <a:rPr lang="en-GB" sz="1000" dirty="0">
                  <a:solidFill>
                    <a:srgbClr val="7B7B7B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 NA</a:t>
              </a:r>
              <a:r>
                <a:rPr lang="hr-HR" sz="1000" dirty="0">
                  <a:solidFill>
                    <a:srgbClr val="7B7B7B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RODNA</a:t>
              </a:r>
              <a:r>
                <a:rPr lang="en-GB" sz="1000" dirty="0">
                  <a:solidFill>
                    <a:srgbClr val="7B7B7B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 BANK</a:t>
              </a:r>
              <a:r>
                <a:rPr lang="hr-HR" sz="1000" dirty="0">
                  <a:solidFill>
                    <a:srgbClr val="7B7B7B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A</a:t>
              </a:r>
              <a:endParaRPr lang="en-GB" sz="1000" dirty="0">
                <a:solidFill>
                  <a:srgbClr val="7B7B7B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" name="TekstniOkvir 10"/>
            <p:cNvSpPr txBox="1"/>
            <p:nvPr/>
          </p:nvSpPr>
          <p:spPr>
            <a:xfrm>
              <a:off x="2238101" y="2540173"/>
              <a:ext cx="2304000" cy="1923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1100" b="1" dirty="0"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Tihomir Mavriček</a:t>
              </a:r>
              <a:endParaRPr lang="en-GB" sz="1100" b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>
                <a:spcBef>
                  <a:spcPts val="300"/>
                </a:spcBef>
              </a:pPr>
              <a:r>
                <a:rPr lang="hr-HR" sz="1100" dirty="0">
                  <a:ea typeface="Verdana" panose="020B0604030504040204" pitchFamily="34" charset="0"/>
                  <a:cs typeface="Verdana" panose="020B0604030504040204" pitchFamily="34" charset="0"/>
                </a:rPr>
                <a:t>izvršni direktor</a:t>
              </a:r>
            </a:p>
            <a:p>
              <a:pPr>
                <a:spcBef>
                  <a:spcPts val="300"/>
                </a:spcBef>
              </a:pPr>
              <a:r>
                <a:rPr lang="hr-HR" sz="1100" dirty="0">
                  <a:ea typeface="Verdana" panose="020B0604030504040204" pitchFamily="34" charset="0"/>
                  <a:cs typeface="Verdana" panose="020B0604030504040204" pitchFamily="34" charset="0"/>
                </a:rPr>
                <a:t>Sektor za gotov novac</a:t>
              </a:r>
            </a:p>
            <a:p>
              <a:pPr>
                <a:spcBef>
                  <a:spcPts val="300"/>
                </a:spcBef>
              </a:pPr>
              <a:endParaRPr lang="hr-HR" sz="11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>
                <a:spcBef>
                  <a:spcPts val="300"/>
                </a:spcBef>
              </a:pPr>
              <a:endParaRPr lang="hr-HR" sz="1100" dirty="0"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>
                <a:spcBef>
                  <a:spcPts val="300"/>
                </a:spcBef>
              </a:pPr>
              <a:endParaRPr lang="hr-HR" sz="500" dirty="0"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>
                <a:spcBef>
                  <a:spcPts val="300"/>
                </a:spcBef>
              </a:pPr>
              <a:r>
                <a:rPr lang="hr-HR" sz="1100" dirty="0">
                  <a:ea typeface="Verdana" panose="020B0604030504040204" pitchFamily="34" charset="0"/>
                  <a:cs typeface="Verdana" panose="020B0604030504040204" pitchFamily="34" charset="0"/>
                </a:rPr>
                <a:t>tihomir.mavricek@hnb.hr</a:t>
              </a:r>
              <a:endParaRPr lang="en-GB" sz="11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hr-HR" sz="16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en-GB" sz="16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439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HNB-theme-2018-arial">
  <a:themeElements>
    <a:clrScheme name="HNB-theme-color">
      <a:dk1>
        <a:srgbClr val="424242"/>
      </a:dk1>
      <a:lt1>
        <a:srgbClr val="FFFFFF"/>
      </a:lt1>
      <a:dk2>
        <a:srgbClr val="3F3F3F"/>
      </a:dk2>
      <a:lt2>
        <a:srgbClr val="F2F2F2"/>
      </a:lt2>
      <a:accent1>
        <a:srgbClr val="C00000"/>
      </a:accent1>
      <a:accent2>
        <a:srgbClr val="A3A3E0"/>
      </a:accent2>
      <a:accent3>
        <a:srgbClr val="7575D1"/>
      </a:accent3>
      <a:accent4>
        <a:srgbClr val="FFC000"/>
      </a:accent4>
      <a:accent5>
        <a:srgbClr val="FF6566"/>
      </a:accent5>
      <a:accent6>
        <a:srgbClr val="FFFF00"/>
      </a:accent6>
      <a:hlink>
        <a:srgbClr val="FF0000"/>
      </a:hlink>
      <a:folHlink>
        <a:srgbClr val="7575D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HNB-theme-2018-arial" id="{4F150D90-84E9-44C9-B136-F916D2ACA588}" vid="{FA5355E2-53B3-44F6-8593-E9EF90934C62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HNB-theme-2018-arial</Template>
  <TotalTime>26198</TotalTime>
  <Words>703</Words>
  <Application>Microsoft Office PowerPoint</Application>
  <PresentationFormat>On-screen Show (16:9)</PresentationFormat>
  <Paragraphs>93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Segoe UI</vt:lpstr>
      <vt:lpstr>Verdana</vt:lpstr>
      <vt:lpstr>Wingdings</vt:lpstr>
      <vt:lpstr>HNB-theme-2018-arial</vt:lpstr>
      <vt:lpstr>UVOĐENJE EURA U REPUBLICI HRVATSKOJ Proces zamjene kune eurom </vt:lpstr>
      <vt:lpstr>Sadržaj prezentacije</vt:lpstr>
      <vt:lpstr>Gotov novac eura     1/2</vt:lpstr>
      <vt:lpstr>Gotov novac eura     2/2</vt:lpstr>
      <vt:lpstr>PowerPoint Presentation</vt:lpstr>
      <vt:lpstr>Posredna predopskrba i pojednostavljena posredna predopskrba</vt:lpstr>
      <vt:lpstr>Opskrba početnim paketima eurokovanica i kontrola HNB-a</vt:lpstr>
      <vt:lpstr>Puštanje gotovog novca eura u optjecaj</vt:lpstr>
      <vt:lpstr>Dvojni optjecaj</vt:lpstr>
      <vt:lpstr>Iznimke od primjene pravila postupanja tijekom razdoblja dvojnog optjecaja</vt:lpstr>
      <vt:lpstr>Edukacija o autentičnosti gotovog novca eura</vt:lpstr>
      <vt:lpstr>Hvala na pažnji!</vt:lpstr>
    </vt:vector>
  </TitlesOfParts>
  <Company>Hrvatska Narodna Banka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prezentacija</dc:title>
  <dc:creator>TM</dc:creator>
  <cp:lastModifiedBy>DigiRoom</cp:lastModifiedBy>
  <cp:revision>587</cp:revision>
  <cp:lastPrinted>2021-07-15T08:17:10Z</cp:lastPrinted>
  <dcterms:created xsi:type="dcterms:W3CDTF">2018-11-06T11:28:14Z</dcterms:created>
  <dcterms:modified xsi:type="dcterms:W3CDTF">2022-05-19T12:04:00Z</dcterms:modified>
</cp:coreProperties>
</file>